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78" r:id="rId5"/>
    <p:sldId id="280" r:id="rId6"/>
    <p:sldId id="279" r:id="rId7"/>
    <p:sldId id="281" r:id="rId8"/>
    <p:sldId id="283" r:id="rId9"/>
    <p:sldId id="282" r:id="rId10"/>
    <p:sldId id="285" r:id="rId11"/>
    <p:sldId id="286" r:id="rId12"/>
    <p:sldId id="284" r:id="rId13"/>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80" d="100"/>
          <a:sy n="80" d="100"/>
        </p:scale>
        <p:origin x="58" y="82"/>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9F3AC2-7F66-4DDD-80D5-3596BEDED6D1}" type="datetime1">
              <a:rPr lang="nl-NL" smtClean="0"/>
              <a:t>23-12-2022</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90EAF0-F49B-4B3A-8B4B-238ABFD12E05}" type="slidenum">
              <a:rPr lang="nl-NL" smtClean="0"/>
              <a:t>‹nr.›</a:t>
            </a:fld>
            <a:endParaRPr lang="nl-NL" dirty="0"/>
          </a:p>
        </p:txBody>
      </p:sp>
    </p:spTree>
    <p:extLst>
      <p:ext uri="{BB962C8B-B14F-4D97-AF65-F5344CB8AC3E}">
        <p14:creationId xmlns:p14="http://schemas.microsoft.com/office/powerpoint/2010/main" val="861197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EB079-61E4-4BBB-A44C-A56370A34A68}" type="datetime1">
              <a:rPr lang="nl-NL" smtClean="0"/>
              <a:pPr/>
              <a:t>23-12-2022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nl-NL" noProof="0" smtClean="0"/>
              <a:t>‹nr.›</a:t>
            </a:fld>
            <a:endParaRPr lang="nl-NL"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2E6DE88F-1F85-4A27-9D34-D74A50E7B0DA}" type="slidenum">
              <a:rPr lang="nl-NL" smtClean="0"/>
              <a:t>1</a:t>
            </a:fld>
            <a:endParaRPr lang="nl-NL" dirty="0"/>
          </a:p>
        </p:txBody>
      </p:sp>
    </p:spTree>
    <p:extLst>
      <p:ext uri="{BB962C8B-B14F-4D97-AF65-F5344CB8AC3E}">
        <p14:creationId xmlns:p14="http://schemas.microsoft.com/office/powerpoint/2010/main" val="418694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nl-NL"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https://www.npostart.nl/ajouad-en-de-top-600/15-10-2020/VPWON_1323601 </a:t>
            </a:r>
          </a:p>
        </p:txBody>
      </p:sp>
      <p:sp>
        <p:nvSpPr>
          <p:cNvPr id="4" name="Tijdelijke aanduiding voor dianummer 3"/>
          <p:cNvSpPr>
            <a:spLocks noGrp="1"/>
          </p:cNvSpPr>
          <p:nvPr>
            <p:ph type="sldNum" sz="quarter" idx="5"/>
          </p:nvPr>
        </p:nvSpPr>
        <p:spPr/>
        <p:txBody>
          <a:bodyPr/>
          <a:lstStyle/>
          <a:p>
            <a:pPr rtl="0"/>
            <a:fld id="{2E6DE88F-1F85-4A27-9D34-D74A50E7B0DA}" type="slidenum">
              <a:rPr lang="nl-NL" noProof="0" smtClean="0"/>
              <a:t>9</a:t>
            </a:fld>
            <a:endParaRPr lang="nl-NL" noProof="0" dirty="0"/>
          </a:p>
        </p:txBody>
      </p:sp>
    </p:spTree>
    <p:extLst>
      <p:ext uri="{BB962C8B-B14F-4D97-AF65-F5344CB8AC3E}">
        <p14:creationId xmlns:p14="http://schemas.microsoft.com/office/powerpoint/2010/main" val="17035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nl-NL" noProof="0"/>
              <a:t>Klik om stijl te bewerken</a:t>
            </a:r>
            <a:endParaRPr lang="nl-NL" noProof="0" dirty="0"/>
          </a:p>
        </p:txBody>
      </p:sp>
      <p:sp>
        <p:nvSpPr>
          <p:cNvPr id="3" name="Subtitel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Klikken om de ondertitelstijl van het model te bewerken</a:t>
            </a:r>
            <a:endParaRPr lang="nl-NL" noProof="0" dirty="0"/>
          </a:p>
        </p:txBody>
      </p:sp>
      <p:sp>
        <p:nvSpPr>
          <p:cNvPr id="4" name="Tijdelijke aanduiding voor datum 3"/>
          <p:cNvSpPr>
            <a:spLocks noGrp="1"/>
          </p:cNvSpPr>
          <p:nvPr>
            <p:ph type="dt" sz="half" idx="10"/>
          </p:nvPr>
        </p:nvSpPr>
        <p:spPr/>
        <p:txBody>
          <a:bodyPr rtlCol="0"/>
          <a:lstStyle/>
          <a:p>
            <a:pPr rtl="0"/>
            <a:fld id="{3868A05C-044B-4E00-B38E-F125E612CF77}" type="datetime1">
              <a:rPr lang="nl-NL" noProof="0" smtClean="0"/>
              <a:t>23-12-2022</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6" name="Afbeelding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el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FA9557FC-BE87-4300-A747-AC4B3F32A4D1}"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3795" y="608437"/>
            <a:ext cx="10353762" cy="3534344"/>
          </a:xfrm>
        </p:spPr>
        <p:txBody>
          <a:bodyPr rtlCol="0" anchor="ctr">
            <a:normAutofit/>
          </a:bodyPr>
          <a:lstStyle>
            <a:lvl1pPr>
              <a:defRPr sz="4000"/>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C99D7D39-6C08-4962-A8A9-2DC2F44F5EA6}"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446212" y="609600"/>
            <a:ext cx="9302752" cy="2992904"/>
          </a:xfrm>
        </p:spPr>
        <p:txBody>
          <a:bodyPr rtlCol="0" anchor="ctr">
            <a:normAutofit/>
          </a:bodyPr>
          <a:lstStyle>
            <a:lvl1pPr>
              <a:defRPr sz="3600"/>
            </a:lvl1pPr>
          </a:lstStyle>
          <a:p>
            <a:pPr rtl="0"/>
            <a:r>
              <a:rPr lang="nl-NL" noProof="0"/>
              <a:t>Klik om stijl te bewerken</a:t>
            </a:r>
            <a:endParaRPr lang="nl-NL" noProof="0" dirty="0"/>
          </a:p>
        </p:txBody>
      </p:sp>
      <p:sp>
        <p:nvSpPr>
          <p:cNvPr id="12" name="Tijdelijke aanduiding voor tekst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4" name="Tijdelijke aanduiding voor tekst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1A8BC9D9-44CF-4CF9-80A2-998179572925}"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
        <p:nvSpPr>
          <p:cNvPr id="11" name="Tekstvak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8000" noProof="0" dirty="0">
                <a:solidFill>
                  <a:schemeClr val="tx1"/>
                </a:solidFill>
                <a:effectLst/>
              </a:rPr>
              <a:t>“</a:t>
            </a:r>
          </a:p>
        </p:txBody>
      </p:sp>
      <p:sp>
        <p:nvSpPr>
          <p:cNvPr id="13" name="Tekstvak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p:nvPr>
        </p:nvSpPr>
        <p:spPr>
          <a:xfrm>
            <a:off x="913794" y="2126942"/>
            <a:ext cx="10353763" cy="2511835"/>
          </a:xfrm>
        </p:spPr>
        <p:txBody>
          <a:bodyPr rtlCol="0" anchor="b"/>
          <a:lstStyle>
            <a:lvl1pPr>
              <a:defRPr sz="3200"/>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0E34DB63-482E-4190-BCC7-5880CB54F68E}"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el 1"/>
          <p:cNvSpPr>
            <a:spLocks noGrp="1"/>
          </p:cNvSpPr>
          <p:nvPr>
            <p:ph type="title"/>
          </p:nvPr>
        </p:nvSpPr>
        <p:spPr>
          <a:xfrm>
            <a:off x="913795" y="609600"/>
            <a:ext cx="10353762" cy="970450"/>
          </a:xfrm>
        </p:spPr>
        <p:txBody>
          <a:bodyPr rtlCol="0"/>
          <a:lstStyle/>
          <a:p>
            <a:pPr rtl="0"/>
            <a:r>
              <a:rPr lang="nl-NL" noProof="0"/>
              <a:t>Klik om stijl te bewerken</a:t>
            </a:r>
            <a:endParaRPr lang="nl-NL" noProof="0" dirty="0"/>
          </a:p>
        </p:txBody>
      </p:sp>
      <p:sp>
        <p:nvSpPr>
          <p:cNvPr id="7" name="Tijdelijke aanduiding voor tekst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8" name="Tijdelijke aanduiding voor tekst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9" name="Tijdelijke aanduiding voor tekst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10" name="Tijdelijke aanduiding voor tekst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11" name="Tijdelijke aanduiding voor tekst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12" name="Tijdelijke aanduiding voor tekst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3" name="Tijdelijke aanduiding voor datum 2"/>
          <p:cNvSpPr>
            <a:spLocks noGrp="1"/>
          </p:cNvSpPr>
          <p:nvPr>
            <p:ph type="dt" sz="half" idx="10"/>
          </p:nvPr>
        </p:nvSpPr>
        <p:spPr/>
        <p:txBody>
          <a:bodyPr rtlCol="0"/>
          <a:lstStyle/>
          <a:p>
            <a:pPr rtl="0"/>
            <a:fld id="{5F0835ED-1C9A-445F-8847-4FC5100396FE}" type="datetime1">
              <a:rPr lang="nl-NL" noProof="0" smtClean="0"/>
              <a:t>23-12-2022</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pic>
        <p:nvPicPr>
          <p:cNvPr id="2" name="Afbeelding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Afbeelding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Afbeelding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el 1"/>
          <p:cNvSpPr>
            <a:spLocks noGrp="1"/>
          </p:cNvSpPr>
          <p:nvPr>
            <p:ph type="title"/>
          </p:nvPr>
        </p:nvSpPr>
        <p:spPr>
          <a:xfrm>
            <a:off x="913794" y="609600"/>
            <a:ext cx="10353763" cy="970450"/>
          </a:xfrm>
        </p:spPr>
        <p:txBody>
          <a:bodyPr rtlCol="0"/>
          <a:lstStyle/>
          <a:p>
            <a:pPr rtl="0"/>
            <a:r>
              <a:rPr lang="nl-NL" noProof="0"/>
              <a:t>Klik om stijl te bewerken</a:t>
            </a:r>
            <a:endParaRPr lang="nl-NL" noProof="0" dirty="0"/>
          </a:p>
        </p:txBody>
      </p:sp>
      <p:sp>
        <p:nvSpPr>
          <p:cNvPr id="19" name="Tijdelijke aanduiding voor tekst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20" name="Tijdelijke aanduiding voor afbeelding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21" name="Tijdelijke aanduiding voor tekst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22" name="Tijdelijke aanduiding voor tekst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23" name="Tijdelijke aanduiding voor afbeelding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24" name="Tijdelijke aanduiding voor tekst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25" name="Tijdelijke aanduiding voor tekst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26" name="Tijdelijke aanduiding voor afbeelding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27" name="Tijdelijke aanduiding voor tekst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3" name="Tijdelijke aanduiding voor datum 2"/>
          <p:cNvSpPr>
            <a:spLocks noGrp="1"/>
          </p:cNvSpPr>
          <p:nvPr>
            <p:ph type="dt" sz="half" idx="10"/>
          </p:nvPr>
        </p:nvSpPr>
        <p:spPr/>
        <p:txBody>
          <a:bodyPr rtlCol="0"/>
          <a:lstStyle/>
          <a:p>
            <a:pPr rtl="0"/>
            <a:fld id="{675779D9-4C3E-4140-A7BA-A0E3E8BE3B56}" type="datetime1">
              <a:rPr lang="nl-NL" noProof="0" smtClean="0"/>
              <a:t>23-12-2022</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57F53BB5-8E04-4A70-BCF4-6D634BDA4C02}" type="datetime1">
              <a:rPr lang="nl-NL" noProof="0" smtClean="0"/>
              <a:t>23-12-2022</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295401" y="1761067"/>
            <a:ext cx="9590550" cy="1828813"/>
          </a:xfrm>
        </p:spPr>
        <p:txBody>
          <a:bodyPr rtlCol="0" anchor="b"/>
          <a:lstStyle>
            <a:lvl1pPr algn="ctr">
              <a:defRPr sz="4000" b="0" cap="none"/>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4" name="Tijdelijke aanduiding voor datum 3"/>
          <p:cNvSpPr>
            <a:spLocks noGrp="1"/>
          </p:cNvSpPr>
          <p:nvPr>
            <p:ph type="dt" sz="half" idx="10"/>
          </p:nvPr>
        </p:nvSpPr>
        <p:spPr/>
        <p:txBody>
          <a:bodyPr rtlCol="0"/>
          <a:lstStyle/>
          <a:p>
            <a:pPr rtl="0"/>
            <a:fld id="{6C65F4DF-3851-4E3C-AFBB-F2977499AD02}" type="datetime1">
              <a:rPr lang="nl-NL" noProof="0" smtClean="0"/>
              <a:t>23-12-2022</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10353762" cy="1261872"/>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913795" y="2076450"/>
            <a:ext cx="4856841" cy="3622671"/>
          </a:xfrm>
        </p:spPr>
        <p:txBody>
          <a:bodyPr rtlCol="0" anchor="t">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410716" y="2076451"/>
            <a:ext cx="4856841" cy="3622672"/>
          </a:xfrm>
        </p:spPr>
        <p:txBody>
          <a:bodyPr rtlCol="0" anchor="t">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p>
            <a:pPr rtl="0"/>
            <a:fld id="{8663E8E6-FD4E-4297-859D-7197A87B5BC1}"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0" name="Afbeelding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Afbeelding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el 1"/>
          <p:cNvSpPr>
            <a:spLocks noGrp="1"/>
          </p:cNvSpPr>
          <p:nvPr>
            <p:ph type="title"/>
          </p:nvPr>
        </p:nvSpPr>
        <p:spPr>
          <a:xfrm>
            <a:off x="913795" y="609600"/>
            <a:ext cx="10353762" cy="970450"/>
          </a:xfrm>
        </p:spPr>
        <p:txBody>
          <a:bodyPr rtlCol="0"/>
          <a:lstStyle>
            <a:lvl1pPr>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23981779-241F-418D-A64D-D1CDD88C4D93}" type="datetime1">
              <a:rPr lang="nl-NL" noProof="0" smtClean="0"/>
              <a:t>23-12-2022</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datum 2"/>
          <p:cNvSpPr>
            <a:spLocks noGrp="1"/>
          </p:cNvSpPr>
          <p:nvPr>
            <p:ph type="dt" sz="half" idx="10"/>
          </p:nvPr>
        </p:nvSpPr>
        <p:spPr/>
        <p:txBody>
          <a:bodyPr rtlCol="0"/>
          <a:lstStyle/>
          <a:p>
            <a:pPr rtl="0"/>
            <a:fld id="{E6611E42-630A-45DB-8710-3E9931DD7B3A}" type="datetime1">
              <a:rPr lang="nl-NL" noProof="0" smtClean="0"/>
              <a:t>23-12-2022</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C4178088-BC2F-4081-AD7D-184E91B71720}" type="datetime1">
              <a:rPr lang="nl-NL" noProof="0" smtClean="0"/>
              <a:t>23-12-2022</a:t>
            </a:fld>
            <a:endParaRPr lang="nl-NL" noProof="0" dirty="0"/>
          </a:p>
        </p:txBody>
      </p:sp>
      <p:sp>
        <p:nvSpPr>
          <p:cNvPr id="3" name="Tijdelijke aanduiding voor voettekst 2"/>
          <p:cNvSpPr>
            <a:spLocks noGrp="1"/>
          </p:cNvSpPr>
          <p:nvPr>
            <p:ph type="ftr" sz="quarter" idx="11"/>
          </p:nvPr>
        </p:nvSpPr>
        <p:spPr/>
        <p:txBody>
          <a:bodyPr rtlCol="0"/>
          <a:lstStyle/>
          <a:p>
            <a:pPr rtl="0"/>
            <a:endParaRPr lang="nl-NL" noProof="0" dirty="0"/>
          </a:p>
        </p:txBody>
      </p:sp>
      <p:sp>
        <p:nvSpPr>
          <p:cNvPr id="4" name="Tijdelijke aanduiding voor dianummer 3"/>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855633" y="609600"/>
            <a:ext cx="6411924" cy="5080001"/>
          </a:xfrm>
        </p:spPr>
        <p:txBody>
          <a:bodyPr rtlCol="0">
            <a:normAutofit/>
          </a:body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72F995A7-1FD0-4179-A5EF-44E9074C7519}"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2" name="Afbeelding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el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FB2664C2-AABB-480F-8649-EC75CC54F7A1}" type="datetime1">
              <a:rPr lang="nl-NL" noProof="0" smtClean="0"/>
              <a:t>23-12-2022</a:t>
            </a:fld>
            <a:endParaRPr lang="nl-NL" noProof="0" dirty="0"/>
          </a:p>
        </p:txBody>
      </p:sp>
      <p:sp>
        <p:nvSpPr>
          <p:cNvPr id="6" name="Tijdelijke aanduiding voor voettekst 5"/>
          <p:cNvSpPr>
            <a:spLocks noGrp="1"/>
          </p:cNvSpPr>
          <p:nvPr>
            <p:ph type="ftr" sz="quarter" idx="11"/>
          </p:nvPr>
        </p:nvSpPr>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252ABDF1-0231-4F6D-839C-EFD217F5A87E}" type="datetime1">
              <a:rPr lang="nl-NL" noProof="0" smtClean="0"/>
              <a:t>23-12-2022</a:t>
            </a:fld>
            <a:endParaRPr lang="nl-NL" noProof="0" dirty="0"/>
          </a:p>
        </p:txBody>
      </p:sp>
      <p:sp>
        <p:nvSpPr>
          <p:cNvPr id="5" name="Tijdelijke aanduiding voor voettekst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nl-NL" noProof="0" dirty="0"/>
          </a:p>
        </p:txBody>
      </p:sp>
      <p:sp>
        <p:nvSpPr>
          <p:cNvPr id="6" name="Tijdelijke aanduiding voor dianumm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Vrije v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rtlCol="0">
            <a:normAutofit/>
          </a:bodyPr>
          <a:lstStyle/>
          <a:p>
            <a:pPr algn="l"/>
            <a:r>
              <a:rPr lang="nl-NL" sz="4000" b="1" dirty="0">
                <a:latin typeface="Abadi" panose="020B0604020104020204" pitchFamily="34" charset="0"/>
              </a:rPr>
              <a:t>Burgerschap: Criminaliteit</a:t>
            </a:r>
          </a:p>
        </p:txBody>
      </p:sp>
      <p:sp>
        <p:nvSpPr>
          <p:cNvPr id="3" name="Subtitel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rtlCol="0">
            <a:normAutofit fontScale="92500"/>
          </a:bodyPr>
          <a:lstStyle/>
          <a:p>
            <a:pPr algn="l" rtl="0"/>
            <a:r>
              <a:rPr lang="nl-NL" sz="2300" dirty="0">
                <a:latin typeface="Abadi" panose="020B0604020104020204" pitchFamily="34" charset="0"/>
              </a:rPr>
              <a:t>De economische-juridische-politieke dimensie</a:t>
            </a:r>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85B12-BA09-802D-7ADB-6CD7E3EE47C6}"/>
              </a:ext>
            </a:extLst>
          </p:cNvPr>
          <p:cNvSpPr>
            <a:spLocks noGrp="1"/>
          </p:cNvSpPr>
          <p:nvPr>
            <p:ph type="title"/>
          </p:nvPr>
        </p:nvSpPr>
        <p:spPr>
          <a:xfrm>
            <a:off x="913795" y="840420"/>
            <a:ext cx="10353762" cy="1257300"/>
          </a:xfrm>
        </p:spPr>
        <p:txBody>
          <a:bodyPr>
            <a:normAutofit/>
          </a:bodyPr>
          <a:lstStyle/>
          <a:p>
            <a:r>
              <a:rPr lang="nl-NL" sz="3600" dirty="0">
                <a:latin typeface="Abadi" panose="020B0604020104020204" pitchFamily="34" charset="0"/>
              </a:rPr>
              <a:t>De economische-juridische-politieke dimensie</a:t>
            </a:r>
            <a:br>
              <a:rPr lang="nl-NL" sz="4800" dirty="0"/>
            </a:br>
            <a:endParaRPr lang="nl-NL" dirty="0"/>
          </a:p>
        </p:txBody>
      </p:sp>
      <p:graphicFrame>
        <p:nvGraphicFramePr>
          <p:cNvPr id="6" name="Tabel 5">
            <a:extLst>
              <a:ext uri="{FF2B5EF4-FFF2-40B4-BE49-F238E27FC236}">
                <a16:creationId xmlns:a16="http://schemas.microsoft.com/office/drawing/2014/main" id="{9688FDFB-EB78-36CC-A07F-D70B5395850C}"/>
              </a:ext>
            </a:extLst>
          </p:cNvPr>
          <p:cNvGraphicFramePr>
            <a:graphicFrameLocks noGrp="1"/>
          </p:cNvGraphicFramePr>
          <p:nvPr>
            <p:extLst>
              <p:ext uri="{D42A27DB-BD31-4B8C-83A1-F6EECF244321}">
                <p14:modId xmlns:p14="http://schemas.microsoft.com/office/powerpoint/2010/main" val="2970086913"/>
              </p:ext>
            </p:extLst>
          </p:nvPr>
        </p:nvGraphicFramePr>
        <p:xfrm>
          <a:off x="913795" y="2475946"/>
          <a:ext cx="10911260" cy="2033910"/>
        </p:xfrm>
        <a:graphic>
          <a:graphicData uri="http://schemas.openxmlformats.org/drawingml/2006/table">
            <a:tbl>
              <a:tblPr firstRow="1" bandRow="1">
                <a:tableStyleId>{5C22544A-7EE6-4342-B048-85BDC9FD1C3A}</a:tableStyleId>
              </a:tblPr>
              <a:tblGrid>
                <a:gridCol w="1181335">
                  <a:extLst>
                    <a:ext uri="{9D8B030D-6E8A-4147-A177-3AD203B41FA5}">
                      <a16:colId xmlns:a16="http://schemas.microsoft.com/office/drawing/2014/main" val="480231215"/>
                    </a:ext>
                  </a:extLst>
                </a:gridCol>
                <a:gridCol w="1074198">
                  <a:extLst>
                    <a:ext uri="{9D8B030D-6E8A-4147-A177-3AD203B41FA5}">
                      <a16:colId xmlns:a16="http://schemas.microsoft.com/office/drawing/2014/main" val="2371573567"/>
                    </a:ext>
                  </a:extLst>
                </a:gridCol>
                <a:gridCol w="1429305">
                  <a:extLst>
                    <a:ext uri="{9D8B030D-6E8A-4147-A177-3AD203B41FA5}">
                      <a16:colId xmlns:a16="http://schemas.microsoft.com/office/drawing/2014/main" val="3759002057"/>
                    </a:ext>
                  </a:extLst>
                </a:gridCol>
                <a:gridCol w="1070646">
                  <a:extLst>
                    <a:ext uri="{9D8B030D-6E8A-4147-A177-3AD203B41FA5}">
                      <a16:colId xmlns:a16="http://schemas.microsoft.com/office/drawing/2014/main" val="395797280"/>
                    </a:ext>
                  </a:extLst>
                </a:gridCol>
                <a:gridCol w="1306328">
                  <a:extLst>
                    <a:ext uri="{9D8B030D-6E8A-4147-A177-3AD203B41FA5}">
                      <a16:colId xmlns:a16="http://schemas.microsoft.com/office/drawing/2014/main" val="1975827411"/>
                    </a:ext>
                  </a:extLst>
                </a:gridCol>
                <a:gridCol w="1298000">
                  <a:extLst>
                    <a:ext uri="{9D8B030D-6E8A-4147-A177-3AD203B41FA5}">
                      <a16:colId xmlns:a16="http://schemas.microsoft.com/office/drawing/2014/main" val="2369657051"/>
                    </a:ext>
                  </a:extLst>
                </a:gridCol>
                <a:gridCol w="1126724">
                  <a:extLst>
                    <a:ext uri="{9D8B030D-6E8A-4147-A177-3AD203B41FA5}">
                      <a16:colId xmlns:a16="http://schemas.microsoft.com/office/drawing/2014/main" val="833296587"/>
                    </a:ext>
                  </a:extLst>
                </a:gridCol>
                <a:gridCol w="1362951">
                  <a:extLst>
                    <a:ext uri="{9D8B030D-6E8A-4147-A177-3AD203B41FA5}">
                      <a16:colId xmlns:a16="http://schemas.microsoft.com/office/drawing/2014/main" val="3426479030"/>
                    </a:ext>
                  </a:extLst>
                </a:gridCol>
                <a:gridCol w="1061773">
                  <a:extLst>
                    <a:ext uri="{9D8B030D-6E8A-4147-A177-3AD203B41FA5}">
                      <a16:colId xmlns:a16="http://schemas.microsoft.com/office/drawing/2014/main" val="547324397"/>
                    </a:ext>
                  </a:extLst>
                </a:gridCol>
              </a:tblGrid>
              <a:tr h="642330">
                <a:tc>
                  <a:txBody>
                    <a:bodyPr/>
                    <a:lstStyle/>
                    <a:p>
                      <a:pPr algn="ctr"/>
                      <a:r>
                        <a:rPr lang="nl-NL" dirty="0">
                          <a:latin typeface="Abadi" panose="020B0604020104020204" pitchFamily="34" charset="0"/>
                        </a:rPr>
                        <a:t>BS9</a:t>
                      </a:r>
                    </a:p>
                  </a:txBody>
                  <a:tcPr/>
                </a:tc>
                <a:tc>
                  <a:txBody>
                    <a:bodyPr/>
                    <a:lstStyle/>
                    <a:p>
                      <a:pPr algn="ctr"/>
                      <a:r>
                        <a:rPr lang="nl-NL" dirty="0">
                          <a:latin typeface="Abadi" panose="020B0604020104020204" pitchFamily="34" charset="0"/>
                        </a:rPr>
                        <a:t>BS10</a:t>
                      </a:r>
                    </a:p>
                  </a:txBody>
                  <a:tcPr/>
                </a:tc>
                <a:tc>
                  <a:txBody>
                    <a:bodyPr/>
                    <a:lstStyle/>
                    <a:p>
                      <a:pPr algn="ctr"/>
                      <a:r>
                        <a:rPr lang="nl-NL" dirty="0">
                          <a:latin typeface="Abadi" panose="020B0604020104020204" pitchFamily="34" charset="0"/>
                        </a:rPr>
                        <a:t>BS11</a:t>
                      </a:r>
                    </a:p>
                  </a:txBody>
                  <a:tcPr/>
                </a:tc>
                <a:tc>
                  <a:txBody>
                    <a:bodyPr/>
                    <a:lstStyle/>
                    <a:p>
                      <a:pPr algn="ctr"/>
                      <a:r>
                        <a:rPr lang="nl-NL" dirty="0">
                          <a:latin typeface="Abadi" panose="020B0604020104020204" pitchFamily="34" charset="0"/>
                        </a:rPr>
                        <a:t>BS12</a:t>
                      </a:r>
                    </a:p>
                  </a:txBody>
                  <a:tcPr/>
                </a:tc>
                <a:tc>
                  <a:txBody>
                    <a:bodyPr/>
                    <a:lstStyle/>
                    <a:p>
                      <a:pPr algn="ctr"/>
                      <a:r>
                        <a:rPr lang="nl-NL" dirty="0">
                          <a:latin typeface="Abadi" panose="020B0604020104020204" pitchFamily="34" charset="0"/>
                        </a:rPr>
                        <a:t>BS13</a:t>
                      </a:r>
                    </a:p>
                  </a:txBody>
                  <a:tcPr/>
                </a:tc>
                <a:tc>
                  <a:txBody>
                    <a:bodyPr/>
                    <a:lstStyle/>
                    <a:p>
                      <a:pPr algn="ctr"/>
                      <a:r>
                        <a:rPr lang="nl-NL" dirty="0">
                          <a:latin typeface="Abadi" panose="020B0604020104020204" pitchFamily="34" charset="0"/>
                        </a:rPr>
                        <a:t>BS14</a:t>
                      </a:r>
                    </a:p>
                  </a:txBody>
                  <a:tcPr/>
                </a:tc>
                <a:tc>
                  <a:txBody>
                    <a:bodyPr/>
                    <a:lstStyle/>
                    <a:p>
                      <a:pPr algn="ctr"/>
                      <a:r>
                        <a:rPr lang="nl-NL" dirty="0">
                          <a:latin typeface="Abadi" panose="020B0604020104020204" pitchFamily="34" charset="0"/>
                        </a:rPr>
                        <a:t>BS15</a:t>
                      </a:r>
                    </a:p>
                  </a:txBody>
                  <a:tcPr/>
                </a:tc>
                <a:tc>
                  <a:txBody>
                    <a:bodyPr/>
                    <a:lstStyle/>
                    <a:p>
                      <a:pPr algn="ctr"/>
                      <a:r>
                        <a:rPr lang="nl-NL" dirty="0">
                          <a:latin typeface="Abadi" panose="020B0604020104020204" pitchFamily="34" charset="0"/>
                        </a:rPr>
                        <a:t>BS16</a:t>
                      </a:r>
                    </a:p>
                  </a:txBody>
                  <a:tcPr/>
                </a:tc>
                <a:tc>
                  <a:txBody>
                    <a:bodyPr/>
                    <a:lstStyle/>
                    <a:p>
                      <a:pPr algn="ctr"/>
                      <a:r>
                        <a:rPr lang="nl-NL" dirty="0">
                          <a:latin typeface="Abadi" panose="020B0604020104020204" pitchFamily="34" charset="0"/>
                        </a:rPr>
                        <a:t>BS17</a:t>
                      </a:r>
                    </a:p>
                  </a:txBody>
                  <a:tcPr/>
                </a:tc>
                <a:extLst>
                  <a:ext uri="{0D108BD9-81ED-4DB2-BD59-A6C34878D82A}">
                    <a16:rowId xmlns:a16="http://schemas.microsoft.com/office/drawing/2014/main" val="2977360629"/>
                  </a:ext>
                </a:extLst>
              </a:tr>
              <a:tr h="1391580">
                <a:tc>
                  <a:txBody>
                    <a:bodyPr/>
                    <a:lstStyle/>
                    <a:p>
                      <a:pPr algn="ctr"/>
                      <a:r>
                        <a:rPr lang="nl-NL" sz="1400" dirty="0">
                          <a:latin typeface="Abadi" panose="020B0604020104020204" pitchFamily="34" charset="0"/>
                        </a:rPr>
                        <a:t>De arbeidsmarkt</a:t>
                      </a:r>
                    </a:p>
                  </a:txBody>
                  <a:tcPr/>
                </a:tc>
                <a:tc>
                  <a:txBody>
                    <a:bodyPr/>
                    <a:lstStyle/>
                    <a:p>
                      <a:pPr algn="ctr"/>
                      <a:r>
                        <a:rPr lang="nl-NL" sz="1400" dirty="0">
                          <a:latin typeface="Abadi" panose="020B0604020104020204" pitchFamily="34" charset="0"/>
                        </a:rPr>
                        <a:t>Geld &amp; Schulden</a:t>
                      </a:r>
                    </a:p>
                  </a:txBody>
                  <a:tcPr/>
                </a:tc>
                <a:tc>
                  <a:txBody>
                    <a:bodyPr/>
                    <a:lstStyle/>
                    <a:p>
                      <a:pPr algn="ctr"/>
                      <a:r>
                        <a:rPr lang="nl-NL" sz="1400" dirty="0">
                          <a:latin typeface="Abadi" panose="020B0604020104020204" pitchFamily="34" charset="0"/>
                        </a:rPr>
                        <a:t>Duurzaamheid</a:t>
                      </a:r>
                    </a:p>
                  </a:txBody>
                  <a:tcPr/>
                </a:tc>
                <a:tc>
                  <a:txBody>
                    <a:bodyPr/>
                    <a:lstStyle/>
                    <a:p>
                      <a:pPr algn="ctr"/>
                      <a:r>
                        <a:rPr lang="nl-NL" sz="1400" b="0" dirty="0">
                          <a:latin typeface="Abadi" panose="020B0604020104020204" pitchFamily="34" charset="0"/>
                        </a:rPr>
                        <a:t>Politiek</a:t>
                      </a:r>
                    </a:p>
                  </a:txBody>
                  <a:tcPr/>
                </a:tc>
                <a:tc>
                  <a:txBody>
                    <a:bodyPr/>
                    <a:lstStyle/>
                    <a:p>
                      <a:pPr algn="ctr"/>
                      <a:r>
                        <a:rPr lang="nl-NL" sz="1400" dirty="0">
                          <a:latin typeface="Abadi" panose="020B0604020104020204" pitchFamily="34" charset="0"/>
                        </a:rPr>
                        <a:t>Vrijheid</a:t>
                      </a:r>
                    </a:p>
                  </a:txBody>
                  <a:tcPr/>
                </a:tc>
                <a:tc>
                  <a:txBody>
                    <a:bodyPr/>
                    <a:lstStyle/>
                    <a:p>
                      <a:pPr algn="ctr"/>
                      <a:r>
                        <a:rPr lang="nl-NL" sz="1400" dirty="0">
                          <a:latin typeface="Abadi" panose="020B0604020104020204" pitchFamily="34" charset="0"/>
                        </a:rPr>
                        <a:t>De rechtstaat</a:t>
                      </a:r>
                    </a:p>
                  </a:txBody>
                  <a:tcPr/>
                </a:tc>
                <a:tc>
                  <a:txBody>
                    <a:bodyPr/>
                    <a:lstStyle/>
                    <a:p>
                      <a:pPr algn="ctr"/>
                      <a:r>
                        <a:rPr lang="nl-NL" sz="1400" dirty="0">
                          <a:latin typeface="Abadi" panose="020B0604020104020204" pitchFamily="34" charset="0"/>
                        </a:rPr>
                        <a:t>Criminaliteit</a:t>
                      </a:r>
                    </a:p>
                  </a:txBody>
                  <a:tcPr/>
                </a:tc>
                <a:tc>
                  <a:txBody>
                    <a:bodyPr/>
                    <a:lstStyle/>
                    <a:p>
                      <a:pPr algn="ctr"/>
                      <a:r>
                        <a:rPr lang="nl-NL" sz="1400" dirty="0">
                          <a:latin typeface="Abadi" panose="020B0604020104020204" pitchFamily="34" charset="0"/>
                        </a:rPr>
                        <a:t>Mensenrechten</a:t>
                      </a:r>
                    </a:p>
                  </a:txBody>
                  <a:tcPr/>
                </a:tc>
                <a:tc>
                  <a:txBody>
                    <a:bodyPr/>
                    <a:lstStyle/>
                    <a:p>
                      <a:pPr algn="ctr"/>
                      <a:r>
                        <a:rPr lang="nl-NL" sz="1400" dirty="0">
                          <a:latin typeface="Abadi" panose="020B0604020104020204" pitchFamily="34" charset="0"/>
                        </a:rPr>
                        <a:t>Actie les</a:t>
                      </a:r>
                    </a:p>
                  </a:txBody>
                  <a:tcPr/>
                </a:tc>
                <a:extLst>
                  <a:ext uri="{0D108BD9-81ED-4DB2-BD59-A6C34878D82A}">
                    <a16:rowId xmlns:a16="http://schemas.microsoft.com/office/drawing/2014/main" val="2203393590"/>
                  </a:ext>
                </a:extLst>
              </a:tr>
            </a:tbl>
          </a:graphicData>
        </a:graphic>
      </p:graphicFrame>
    </p:spTree>
    <p:extLst>
      <p:ext uri="{BB962C8B-B14F-4D97-AF65-F5344CB8AC3E}">
        <p14:creationId xmlns:p14="http://schemas.microsoft.com/office/powerpoint/2010/main" val="217564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hthoek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Goudy Old Style"/>
              <a:ea typeface="+mn-ea"/>
              <a:cs typeface="+mn-cs"/>
            </a:endParaRPr>
          </a:p>
        </p:txBody>
      </p:sp>
      <p:pic>
        <p:nvPicPr>
          <p:cNvPr id="57" name="Afbeelding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el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rtlCol="0" anchor="b">
            <a:normAutofit fontScale="90000"/>
          </a:bodyPr>
          <a:lstStyle/>
          <a:p>
            <a:pPr algn="l"/>
            <a:r>
              <a:rPr lang="nl-NL" sz="4000" dirty="0">
                <a:latin typeface="Abadi" panose="020B0604020104020204" pitchFamily="34" charset="0"/>
              </a:rPr>
              <a:t>Wat is criminaliteit?	</a:t>
            </a:r>
          </a:p>
        </p:txBody>
      </p:sp>
      <p:sp>
        <p:nvSpPr>
          <p:cNvPr id="24" name="Tijdelijke aanduiding voor inhoud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900982" cy="4058751"/>
          </a:xfrm>
        </p:spPr>
        <p:txBody>
          <a:bodyPr rtlCol="0" anchor="t">
            <a:normAutofit/>
          </a:bodyPr>
          <a:lstStyle/>
          <a:p>
            <a:pPr rtl="0"/>
            <a:r>
              <a:rPr lang="nl-NL" sz="2400" dirty="0">
                <a:latin typeface="Abadi" panose="020B0604020104020204" pitchFamily="34" charset="0"/>
              </a:rPr>
              <a:t>Alles dat voor de wet strafbaar is</a:t>
            </a:r>
          </a:p>
          <a:p>
            <a:pPr rtl="0"/>
            <a:r>
              <a:rPr lang="nl-NL" sz="2400" dirty="0">
                <a:latin typeface="Abadi" panose="020B0604020104020204" pitchFamily="34" charset="0"/>
              </a:rPr>
              <a:t>Dit kan per plaats en tijd verschillen</a:t>
            </a:r>
          </a:p>
          <a:p>
            <a:pPr rtl="0"/>
            <a:r>
              <a:rPr lang="nl-NL" sz="2400" dirty="0">
                <a:latin typeface="Abadi" panose="020B0604020104020204" pitchFamily="34" charset="0"/>
              </a:rPr>
              <a:t>Wat vroeger crimineel was is dat nu niet meer perse, en andersom.</a:t>
            </a:r>
          </a:p>
        </p:txBody>
      </p:sp>
      <p:pic>
        <p:nvPicPr>
          <p:cNvPr id="1028" name="Picture 4" descr="Daling criminaliteit in Rotterdam | Rotterdam | AD.nl">
            <a:extLst>
              <a:ext uri="{FF2B5EF4-FFF2-40B4-BE49-F238E27FC236}">
                <a16:creationId xmlns:a16="http://schemas.microsoft.com/office/drawing/2014/main" id="{71A52BF6-AF43-6C49-CE4E-A4EA90A9E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49" y="400049"/>
            <a:ext cx="5923562" cy="3943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kst &amp; Commentaar Burgerlijk Wetboek">
            <a:extLst>
              <a:ext uri="{FF2B5EF4-FFF2-40B4-BE49-F238E27FC236}">
                <a16:creationId xmlns:a16="http://schemas.microsoft.com/office/drawing/2014/main" id="{D8465B87-3E0E-2AFD-98B3-AB6232401A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288" y="3761824"/>
            <a:ext cx="2976563" cy="29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23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9D0A18-1821-51FF-DB05-83785FDF7151}"/>
              </a:ext>
            </a:extLst>
          </p:cNvPr>
          <p:cNvSpPr>
            <a:spLocks noGrp="1"/>
          </p:cNvSpPr>
          <p:nvPr>
            <p:ph type="title"/>
          </p:nvPr>
        </p:nvSpPr>
        <p:spPr>
          <a:xfrm>
            <a:off x="523942" y="204826"/>
            <a:ext cx="5707899" cy="1675559"/>
          </a:xfrm>
        </p:spPr>
        <p:txBody>
          <a:bodyPr/>
          <a:lstStyle/>
          <a:p>
            <a:r>
              <a:rPr lang="nl-NL" dirty="0">
                <a:effectLst/>
                <a:latin typeface="inherit"/>
              </a:rPr>
              <a:t>Rechtsregels veranderen </a:t>
            </a:r>
            <a:br>
              <a:rPr lang="nl-NL" dirty="0">
                <a:effectLst/>
                <a:latin typeface="inherit"/>
              </a:rPr>
            </a:br>
            <a:r>
              <a:rPr lang="nl-NL" dirty="0">
                <a:effectLst/>
                <a:latin typeface="inherit"/>
              </a:rPr>
              <a:t>in de tijd</a:t>
            </a:r>
            <a:endParaRPr lang="en-US" dirty="0"/>
          </a:p>
        </p:txBody>
      </p:sp>
      <p:sp>
        <p:nvSpPr>
          <p:cNvPr id="12" name="Text Placeholder 3">
            <a:extLst>
              <a:ext uri="{FF2B5EF4-FFF2-40B4-BE49-F238E27FC236}">
                <a16:creationId xmlns:a16="http://schemas.microsoft.com/office/drawing/2014/main" id="{026D36B5-1100-441A-E6EF-D1FD79EB03A5}"/>
              </a:ext>
            </a:extLst>
          </p:cNvPr>
          <p:cNvSpPr>
            <a:spLocks noGrp="1"/>
          </p:cNvSpPr>
          <p:nvPr>
            <p:ph type="body" sz="half" idx="2"/>
          </p:nvPr>
        </p:nvSpPr>
        <p:spPr>
          <a:xfrm>
            <a:off x="1083844" y="1880385"/>
            <a:ext cx="4588094" cy="4472374"/>
          </a:xfrm>
        </p:spPr>
        <p:txBody>
          <a:bodyPr>
            <a:normAutofit fontScale="32500" lnSpcReduction="20000"/>
          </a:bodyPr>
          <a:lstStyle/>
          <a:p>
            <a:pPr algn="l"/>
            <a:br>
              <a:rPr lang="nl-NL" dirty="0">
                <a:effectLst/>
                <a:latin typeface="inherit"/>
              </a:rPr>
            </a:br>
            <a:endParaRPr lang="nl-NL" sz="4900" dirty="0">
              <a:effectLst/>
              <a:latin typeface="inherit"/>
            </a:endParaRPr>
          </a:p>
          <a:p>
            <a:pPr algn="l">
              <a:buFont typeface="Arial" panose="020B0604020202020204" pitchFamily="34" charset="0"/>
              <a:buChar char="•"/>
            </a:pPr>
            <a:r>
              <a:rPr lang="nl-NL" sz="5500" dirty="0">
                <a:effectLst/>
                <a:latin typeface="inherit"/>
              </a:rPr>
              <a:t> Spugen was vroeger een misdrijf</a:t>
            </a:r>
            <a:br>
              <a:rPr lang="nl-NL" sz="5500" dirty="0">
                <a:effectLst/>
                <a:latin typeface="inherit"/>
              </a:rPr>
            </a:br>
            <a:endParaRPr lang="nl-NL" sz="5500" dirty="0">
              <a:effectLst/>
              <a:latin typeface="inherit"/>
            </a:endParaRPr>
          </a:p>
          <a:p>
            <a:pPr algn="l">
              <a:buFont typeface="Arial" panose="020B0604020202020204" pitchFamily="34" charset="0"/>
              <a:buChar char="•"/>
            </a:pPr>
            <a:r>
              <a:rPr lang="nl-NL" sz="5500" dirty="0">
                <a:effectLst/>
                <a:latin typeface="inherit"/>
              </a:rPr>
              <a:t> Sinds 1970 is overspel niet meer strafbaar</a:t>
            </a:r>
          </a:p>
          <a:p>
            <a:pPr algn="l"/>
            <a:endParaRPr lang="nl-NL" sz="5500" dirty="0">
              <a:effectLst/>
              <a:latin typeface="inherit"/>
            </a:endParaRPr>
          </a:p>
          <a:p>
            <a:pPr algn="l">
              <a:buFont typeface="Arial" panose="020B0604020202020204" pitchFamily="34" charset="0"/>
              <a:buChar char="•"/>
            </a:pPr>
            <a:r>
              <a:rPr lang="nl-NL" sz="5500" dirty="0">
                <a:effectLst/>
                <a:latin typeface="inherit"/>
              </a:rPr>
              <a:t> Godslastering was vroeger een zwaar misdrijf</a:t>
            </a:r>
          </a:p>
          <a:p>
            <a:pPr algn="l"/>
            <a:endParaRPr lang="nl-NL" sz="5500" dirty="0">
              <a:effectLst/>
              <a:latin typeface="inherit"/>
            </a:endParaRPr>
          </a:p>
          <a:p>
            <a:pPr algn="l">
              <a:buFont typeface="Arial" panose="020B0604020202020204" pitchFamily="34" charset="0"/>
              <a:buChar char="•"/>
            </a:pPr>
            <a:r>
              <a:rPr lang="nl-NL" sz="5500" dirty="0">
                <a:effectLst/>
                <a:latin typeface="inherit"/>
              </a:rPr>
              <a:t> Tegenwoordig is hacken van computers strafbaar</a:t>
            </a:r>
          </a:p>
          <a:p>
            <a:pPr algn="l"/>
            <a:endParaRPr lang="nl-NL" sz="5500" dirty="0">
              <a:effectLst/>
              <a:latin typeface="inherit"/>
            </a:endParaRPr>
          </a:p>
          <a:p>
            <a:pPr algn="l">
              <a:buFont typeface="Arial" panose="020B0604020202020204" pitchFamily="34" charset="0"/>
              <a:buChar char="•"/>
            </a:pPr>
            <a:r>
              <a:rPr lang="nl-NL" sz="5500" dirty="0">
                <a:effectLst/>
                <a:latin typeface="inherit"/>
              </a:rPr>
              <a:t> Vroeger stonden er gevangenisstraffen op homoseksualiteit</a:t>
            </a:r>
          </a:p>
          <a:p>
            <a:br>
              <a:rPr lang="nl-NL" dirty="0">
                <a:effectLst/>
                <a:latin typeface="inherit"/>
              </a:rPr>
            </a:br>
            <a:endParaRPr lang="en-US" dirty="0"/>
          </a:p>
        </p:txBody>
      </p:sp>
      <p:pic>
        <p:nvPicPr>
          <p:cNvPr id="2054" name="Picture 6" descr="Regenboogvlag | Bestel bij MastenenVlaggen.nl">
            <a:extLst>
              <a:ext uri="{FF2B5EF4-FFF2-40B4-BE49-F238E27FC236}">
                <a16:creationId xmlns:a16="http://schemas.microsoft.com/office/drawing/2014/main" id="{50A66B95-8F1C-AFA8-717C-2D61C78DC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389" y="1589102"/>
            <a:ext cx="4927097" cy="349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1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B8087-16A6-5763-C800-F83478634DCA}"/>
              </a:ext>
            </a:extLst>
          </p:cNvPr>
          <p:cNvSpPr>
            <a:spLocks noGrp="1"/>
          </p:cNvSpPr>
          <p:nvPr>
            <p:ph type="title"/>
          </p:nvPr>
        </p:nvSpPr>
        <p:spPr>
          <a:xfrm>
            <a:off x="913795" y="609600"/>
            <a:ext cx="10353762" cy="1261872"/>
          </a:xfrm>
        </p:spPr>
        <p:txBody>
          <a:bodyPr anchor="ctr">
            <a:normAutofit/>
          </a:bodyPr>
          <a:lstStyle/>
          <a:p>
            <a:r>
              <a:rPr lang="nl-NL" sz="3900" b="0" i="0" dirty="0">
                <a:effectLst/>
                <a:latin typeface="Abadi" panose="020B0604020104020204" pitchFamily="34" charset="0"/>
              </a:rPr>
              <a:t>Rechtsregels verschillen per plaats/land</a:t>
            </a:r>
            <a:br>
              <a:rPr lang="nl-NL" sz="3900" b="0" i="0" dirty="0">
                <a:effectLst/>
              </a:rPr>
            </a:br>
            <a:endParaRPr lang="nl-NL" sz="3900" dirty="0"/>
          </a:p>
        </p:txBody>
      </p:sp>
      <p:sp>
        <p:nvSpPr>
          <p:cNvPr id="4" name="Tijdelijke aanduiding voor tekst 3">
            <a:extLst>
              <a:ext uri="{FF2B5EF4-FFF2-40B4-BE49-F238E27FC236}">
                <a16:creationId xmlns:a16="http://schemas.microsoft.com/office/drawing/2014/main" id="{6234EC81-2027-6075-D8EC-FF1C3B204697}"/>
              </a:ext>
            </a:extLst>
          </p:cNvPr>
          <p:cNvSpPr>
            <a:spLocks noGrp="1"/>
          </p:cNvSpPr>
          <p:nvPr>
            <p:ph sz="half" idx="1"/>
          </p:nvPr>
        </p:nvSpPr>
        <p:spPr>
          <a:xfrm>
            <a:off x="913795" y="2076450"/>
            <a:ext cx="4856841" cy="3622671"/>
          </a:xfrm>
        </p:spPr>
        <p:txBody>
          <a:bodyPr anchor="t">
            <a:normAutofit/>
          </a:bodyPr>
          <a:lstStyle/>
          <a:p>
            <a:pPr>
              <a:lnSpc>
                <a:spcPct val="100000"/>
              </a:lnSpc>
              <a:buFont typeface="Arial" panose="020B0604020202020204" pitchFamily="34" charset="0"/>
              <a:buChar char="•"/>
            </a:pPr>
            <a:r>
              <a:rPr lang="nl-NL" sz="1800" b="0" i="0" dirty="0">
                <a:effectLst/>
                <a:latin typeface="Abadi" panose="020B0604020104020204" pitchFamily="34" charset="0"/>
              </a:rPr>
              <a:t>In Nederland is abortus en euthanasie toegestaan</a:t>
            </a:r>
          </a:p>
          <a:p>
            <a:pPr>
              <a:lnSpc>
                <a:spcPct val="100000"/>
              </a:lnSpc>
            </a:pPr>
            <a:endParaRPr lang="nl-NL" sz="1800" b="0" i="0" dirty="0">
              <a:effectLst/>
              <a:latin typeface="Abadi" panose="020B0604020104020204" pitchFamily="34" charset="0"/>
            </a:endParaRPr>
          </a:p>
          <a:p>
            <a:pPr>
              <a:lnSpc>
                <a:spcPct val="100000"/>
              </a:lnSpc>
              <a:buFont typeface="Arial" panose="020B0604020202020204" pitchFamily="34" charset="0"/>
              <a:buChar char="•"/>
            </a:pPr>
            <a:r>
              <a:rPr lang="nl-NL" sz="1800" b="0" i="0" dirty="0">
                <a:effectLst/>
                <a:latin typeface="Abadi" panose="020B0604020104020204" pitchFamily="34" charset="0"/>
              </a:rPr>
              <a:t>In Nederland mogen homo’s met elkaar trouwen</a:t>
            </a:r>
          </a:p>
          <a:p>
            <a:pPr>
              <a:lnSpc>
                <a:spcPct val="100000"/>
              </a:lnSpc>
            </a:pPr>
            <a:endParaRPr lang="nl-NL" sz="1800" b="0" i="0" dirty="0">
              <a:effectLst/>
              <a:latin typeface="Abadi" panose="020B0604020104020204" pitchFamily="34" charset="0"/>
            </a:endParaRPr>
          </a:p>
          <a:p>
            <a:pPr>
              <a:lnSpc>
                <a:spcPct val="100000"/>
              </a:lnSpc>
              <a:buFont typeface="Arial" panose="020B0604020202020204" pitchFamily="34" charset="0"/>
              <a:buChar char="•"/>
            </a:pPr>
            <a:r>
              <a:rPr lang="nl-NL" sz="1800" b="0" i="0" dirty="0">
                <a:effectLst/>
                <a:latin typeface="Abadi" panose="020B0604020104020204" pitchFamily="34" charset="0"/>
              </a:rPr>
              <a:t>(Vuur)wapens zijn in Nederland verboden</a:t>
            </a:r>
          </a:p>
          <a:p>
            <a:pPr>
              <a:lnSpc>
                <a:spcPct val="100000"/>
              </a:lnSpc>
            </a:pPr>
            <a:endParaRPr lang="nl-NL" sz="1800" b="0" i="0" dirty="0">
              <a:effectLst/>
              <a:latin typeface="Abadi" panose="020B0604020104020204" pitchFamily="34" charset="0"/>
            </a:endParaRPr>
          </a:p>
          <a:p>
            <a:pPr>
              <a:lnSpc>
                <a:spcPct val="100000"/>
              </a:lnSpc>
              <a:buFont typeface="Arial" panose="020B0604020202020204" pitchFamily="34" charset="0"/>
              <a:buChar char="•"/>
            </a:pPr>
            <a:r>
              <a:rPr lang="nl-NL" sz="1800" b="0" i="0" dirty="0">
                <a:effectLst/>
                <a:latin typeface="Abadi" panose="020B0604020104020204" pitchFamily="34" charset="0"/>
              </a:rPr>
              <a:t>Nederland kent geen doodstraf</a:t>
            </a:r>
          </a:p>
          <a:p>
            <a:pPr>
              <a:lnSpc>
                <a:spcPct val="100000"/>
              </a:lnSpc>
            </a:pPr>
            <a:endParaRPr lang="nl-NL" sz="1800" dirty="0"/>
          </a:p>
        </p:txBody>
      </p:sp>
      <p:pic>
        <p:nvPicPr>
          <p:cNvPr id="3074" name="Picture 2" descr="Weet je waar een vuurwapen is? Zoveel kan een tip opleveren | Rotterdam |  AD.nl">
            <a:extLst>
              <a:ext uri="{FF2B5EF4-FFF2-40B4-BE49-F238E27FC236}">
                <a16:creationId xmlns:a16="http://schemas.microsoft.com/office/drawing/2014/main" id="{8047F5C9-A1FC-DF63-683C-15386D055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35" r="1474"/>
          <a:stretch/>
        </p:blipFill>
        <p:spPr bwMode="auto">
          <a:xfrm>
            <a:off x="6410716" y="2076451"/>
            <a:ext cx="4856841" cy="3622672"/>
          </a:xfrm>
          <a:prstGeom prst="rect">
            <a:avLst/>
          </a:prstGeom>
          <a:solidFill>
            <a:srgbClr val="FFFFFF"/>
          </a:solidFill>
        </p:spPr>
      </p:pic>
    </p:spTree>
    <p:extLst>
      <p:ext uri="{BB962C8B-B14F-4D97-AF65-F5344CB8AC3E}">
        <p14:creationId xmlns:p14="http://schemas.microsoft.com/office/powerpoint/2010/main" val="27571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45F454-2515-D2B5-BE3A-56F3765D85C9}"/>
              </a:ext>
            </a:extLst>
          </p:cNvPr>
          <p:cNvSpPr>
            <a:spLocks noGrp="1"/>
          </p:cNvSpPr>
          <p:nvPr>
            <p:ph type="title"/>
          </p:nvPr>
        </p:nvSpPr>
        <p:spPr>
          <a:xfrm>
            <a:off x="776244" y="276225"/>
            <a:ext cx="10353762" cy="1261872"/>
          </a:xfrm>
        </p:spPr>
        <p:txBody>
          <a:bodyPr>
            <a:normAutofit/>
          </a:bodyPr>
          <a:lstStyle/>
          <a:p>
            <a:r>
              <a:rPr lang="en-US" sz="3600" dirty="0" err="1">
                <a:latin typeface="Abadi" panose="020B0604020104020204" pitchFamily="34" charset="0"/>
              </a:rPr>
              <a:t>Criminaliteit</a:t>
            </a:r>
            <a:r>
              <a:rPr lang="en-US" sz="3600" dirty="0">
                <a:latin typeface="Abadi" panose="020B0604020104020204" pitchFamily="34" charset="0"/>
              </a:rPr>
              <a:t> is </a:t>
            </a:r>
            <a:r>
              <a:rPr lang="en-US" sz="3600" dirty="0" err="1">
                <a:latin typeface="Abadi" panose="020B0604020104020204" pitchFamily="34" charset="0"/>
              </a:rPr>
              <a:t>een</a:t>
            </a:r>
            <a:r>
              <a:rPr lang="en-US" sz="3600" dirty="0">
                <a:latin typeface="Abadi" panose="020B0604020104020204" pitchFamily="34" charset="0"/>
              </a:rPr>
              <a:t> </a:t>
            </a:r>
            <a:r>
              <a:rPr lang="en-US" sz="3600" dirty="0" err="1">
                <a:latin typeface="Abadi" panose="020B0604020104020204" pitchFamily="34" charset="0"/>
              </a:rPr>
              <a:t>maatschappelijk</a:t>
            </a:r>
            <a:r>
              <a:rPr lang="en-US" sz="3600" dirty="0">
                <a:latin typeface="Abadi" panose="020B0604020104020204" pitchFamily="34" charset="0"/>
              </a:rPr>
              <a:t> </a:t>
            </a:r>
            <a:r>
              <a:rPr lang="en-US" sz="3600" dirty="0" err="1">
                <a:latin typeface="Abadi" panose="020B0604020104020204" pitchFamily="34" charset="0"/>
              </a:rPr>
              <a:t>probleem</a:t>
            </a:r>
            <a:endParaRPr lang="en-US" sz="3600" dirty="0">
              <a:latin typeface="Abadi" panose="020B0604020104020204" pitchFamily="34" charset="0"/>
            </a:endParaRPr>
          </a:p>
        </p:txBody>
      </p:sp>
      <p:sp>
        <p:nvSpPr>
          <p:cNvPr id="11" name="Content Placeholder 2">
            <a:extLst>
              <a:ext uri="{FF2B5EF4-FFF2-40B4-BE49-F238E27FC236}">
                <a16:creationId xmlns:a16="http://schemas.microsoft.com/office/drawing/2014/main" id="{9F1FE74E-E6D1-89F7-0634-F4408582A4DE}"/>
              </a:ext>
            </a:extLst>
          </p:cNvPr>
          <p:cNvSpPr>
            <a:spLocks noGrp="1"/>
          </p:cNvSpPr>
          <p:nvPr>
            <p:ph sz="half" idx="1"/>
          </p:nvPr>
        </p:nvSpPr>
        <p:spPr>
          <a:xfrm>
            <a:off x="913795" y="2076450"/>
            <a:ext cx="5039330" cy="3622671"/>
          </a:xfrm>
        </p:spPr>
        <p:txBody>
          <a:bodyPr>
            <a:normAutofit fontScale="92500"/>
          </a:bodyPr>
          <a:lstStyle/>
          <a:p>
            <a:r>
              <a:rPr lang="en-US" dirty="0" err="1">
                <a:latin typeface="Abadi" panose="020B0604020104020204" pitchFamily="34" charset="0"/>
              </a:rPr>
              <a:t>Bij</a:t>
            </a:r>
            <a:r>
              <a:rPr lang="en-US" dirty="0">
                <a:latin typeface="Abadi" panose="020B0604020104020204" pitchFamily="34" charset="0"/>
              </a:rPr>
              <a:t> </a:t>
            </a:r>
            <a:r>
              <a:rPr lang="en-US" dirty="0" err="1">
                <a:latin typeface="Abadi" panose="020B0604020104020204" pitchFamily="34" charset="0"/>
              </a:rPr>
              <a:t>criminaliteit</a:t>
            </a:r>
            <a:r>
              <a:rPr lang="en-US" dirty="0">
                <a:latin typeface="Abadi" panose="020B0604020104020204" pitchFamily="34" charset="0"/>
              </a:rPr>
              <a:t> </a:t>
            </a:r>
            <a:r>
              <a:rPr lang="en-US" dirty="0" err="1">
                <a:latin typeface="Abadi" panose="020B0604020104020204" pitchFamily="34" charset="0"/>
              </a:rPr>
              <a:t>komt</a:t>
            </a:r>
            <a:r>
              <a:rPr lang="en-US" dirty="0">
                <a:latin typeface="Abadi" panose="020B0604020104020204" pitchFamily="34" charset="0"/>
              </a:rPr>
              <a:t> </a:t>
            </a:r>
            <a:r>
              <a:rPr lang="en-US" dirty="0" err="1">
                <a:latin typeface="Abadi" panose="020B0604020104020204" pitchFamily="34" charset="0"/>
              </a:rPr>
              <a:t>vaak</a:t>
            </a:r>
            <a:r>
              <a:rPr lang="en-US" dirty="0">
                <a:latin typeface="Abadi" panose="020B0604020104020204" pitchFamily="34" charset="0"/>
              </a:rPr>
              <a:t> </a:t>
            </a:r>
            <a:r>
              <a:rPr lang="en-US" dirty="0" err="1">
                <a:latin typeface="Abadi" panose="020B0604020104020204" pitchFamily="34" charset="0"/>
              </a:rPr>
              <a:t>overlast</a:t>
            </a:r>
            <a:r>
              <a:rPr lang="en-US" dirty="0">
                <a:latin typeface="Abadi" panose="020B0604020104020204" pitchFamily="34" charset="0"/>
              </a:rPr>
              <a:t> </a:t>
            </a:r>
            <a:r>
              <a:rPr lang="en-US" dirty="0" err="1">
                <a:latin typeface="Abadi" panose="020B0604020104020204" pitchFamily="34" charset="0"/>
              </a:rPr>
              <a:t>kijken</a:t>
            </a:r>
            <a:r>
              <a:rPr lang="en-US" dirty="0">
                <a:latin typeface="Abadi" panose="020B0604020104020204" pitchFamily="34" charset="0"/>
              </a:rPr>
              <a:t>. </a:t>
            </a:r>
            <a:r>
              <a:rPr lang="en-US" dirty="0" err="1">
                <a:latin typeface="Abadi" panose="020B0604020104020204" pitchFamily="34" charset="0"/>
              </a:rPr>
              <a:t>Mensen</a:t>
            </a:r>
            <a:r>
              <a:rPr lang="en-US" dirty="0">
                <a:latin typeface="Abadi" panose="020B0604020104020204" pitchFamily="34" charset="0"/>
              </a:rPr>
              <a:t> </a:t>
            </a:r>
            <a:r>
              <a:rPr lang="en-US" dirty="0" err="1">
                <a:latin typeface="Abadi" panose="020B0604020104020204" pitchFamily="34" charset="0"/>
              </a:rPr>
              <a:t>raken</a:t>
            </a:r>
            <a:r>
              <a:rPr lang="en-US" dirty="0">
                <a:latin typeface="Abadi" panose="020B0604020104020204" pitchFamily="34" charset="0"/>
              </a:rPr>
              <a:t> </a:t>
            </a:r>
            <a:r>
              <a:rPr lang="en-US" dirty="0" err="1">
                <a:latin typeface="Abadi" panose="020B0604020104020204" pitchFamily="34" charset="0"/>
              </a:rPr>
              <a:t>hun</a:t>
            </a:r>
            <a:r>
              <a:rPr lang="en-US" dirty="0">
                <a:latin typeface="Abadi" panose="020B0604020104020204" pitchFamily="34" charset="0"/>
              </a:rPr>
              <a:t> </a:t>
            </a:r>
            <a:r>
              <a:rPr lang="en-US" dirty="0" err="1">
                <a:latin typeface="Abadi" panose="020B0604020104020204" pitchFamily="34" charset="0"/>
              </a:rPr>
              <a:t>spullen</a:t>
            </a:r>
            <a:r>
              <a:rPr lang="en-US" dirty="0">
                <a:latin typeface="Abadi" panose="020B0604020104020204" pitchFamily="34" charset="0"/>
              </a:rPr>
              <a:t> </a:t>
            </a:r>
            <a:r>
              <a:rPr lang="en-US" dirty="0" err="1">
                <a:latin typeface="Abadi" panose="020B0604020104020204" pitchFamily="34" charset="0"/>
              </a:rPr>
              <a:t>kwijt</a:t>
            </a:r>
            <a:r>
              <a:rPr lang="en-US" dirty="0">
                <a:latin typeface="Abadi" panose="020B0604020104020204" pitchFamily="34" charset="0"/>
              </a:rPr>
              <a:t>, </a:t>
            </a:r>
            <a:r>
              <a:rPr lang="en-US" dirty="0" err="1">
                <a:latin typeface="Abadi" panose="020B0604020104020204" pitchFamily="34" charset="0"/>
              </a:rPr>
              <a:t>spullen</a:t>
            </a:r>
            <a:r>
              <a:rPr lang="en-US" dirty="0">
                <a:latin typeface="Abadi" panose="020B0604020104020204" pitchFamily="34" charset="0"/>
              </a:rPr>
              <a:t> </a:t>
            </a:r>
            <a:r>
              <a:rPr lang="en-US" dirty="0" err="1">
                <a:latin typeface="Abadi" panose="020B0604020104020204" pitchFamily="34" charset="0"/>
              </a:rPr>
              <a:t>gaan</a:t>
            </a:r>
            <a:r>
              <a:rPr lang="en-US" dirty="0">
                <a:latin typeface="Abadi" panose="020B0604020104020204" pitchFamily="34" charset="0"/>
              </a:rPr>
              <a:t> </a:t>
            </a:r>
            <a:r>
              <a:rPr lang="en-US" dirty="0" err="1">
                <a:latin typeface="Abadi" panose="020B0604020104020204" pitchFamily="34" charset="0"/>
              </a:rPr>
              <a:t>kapot</a:t>
            </a:r>
            <a:r>
              <a:rPr lang="en-US" dirty="0">
                <a:latin typeface="Abadi" panose="020B0604020104020204" pitchFamily="34" charset="0"/>
              </a:rPr>
              <a:t> (</a:t>
            </a:r>
            <a:r>
              <a:rPr lang="en-US" dirty="0" err="1">
                <a:latin typeface="Abadi" panose="020B0604020104020204" pitchFamily="34" charset="0"/>
              </a:rPr>
              <a:t>vandalisme</a:t>
            </a:r>
            <a:r>
              <a:rPr lang="en-US" dirty="0">
                <a:latin typeface="Abadi" panose="020B0604020104020204" pitchFamily="34" charset="0"/>
              </a:rPr>
              <a:t>), </a:t>
            </a:r>
            <a:r>
              <a:rPr lang="en-US" dirty="0" err="1">
                <a:latin typeface="Abadi" panose="020B0604020104020204" pitchFamily="34" charset="0"/>
              </a:rPr>
              <a:t>en</a:t>
            </a:r>
            <a:r>
              <a:rPr lang="en-US" dirty="0">
                <a:latin typeface="Abadi" panose="020B0604020104020204" pitchFamily="34" charset="0"/>
              </a:rPr>
              <a:t> het </a:t>
            </a:r>
            <a:r>
              <a:rPr lang="en-US" dirty="0" err="1">
                <a:latin typeface="Abadi" panose="020B0604020104020204" pitchFamily="34" charset="0"/>
              </a:rPr>
              <a:t>kan</a:t>
            </a:r>
            <a:r>
              <a:rPr lang="en-US" dirty="0">
                <a:latin typeface="Abadi" panose="020B0604020104020204" pitchFamily="34" charset="0"/>
              </a:rPr>
              <a:t> </a:t>
            </a:r>
            <a:r>
              <a:rPr lang="en-US" dirty="0" err="1">
                <a:latin typeface="Abadi" panose="020B0604020104020204" pitchFamily="34" charset="0"/>
              </a:rPr>
              <a:t>mentale</a:t>
            </a:r>
            <a:r>
              <a:rPr lang="en-US" dirty="0">
                <a:latin typeface="Abadi" panose="020B0604020104020204" pitchFamily="34" charset="0"/>
              </a:rPr>
              <a:t> </a:t>
            </a:r>
            <a:r>
              <a:rPr lang="en-US" dirty="0" err="1">
                <a:latin typeface="Abadi" panose="020B0604020104020204" pitchFamily="34" charset="0"/>
              </a:rPr>
              <a:t>en</a:t>
            </a:r>
            <a:r>
              <a:rPr lang="en-US" dirty="0">
                <a:latin typeface="Abadi" panose="020B0604020104020204" pitchFamily="34" charset="0"/>
              </a:rPr>
              <a:t> </a:t>
            </a:r>
            <a:r>
              <a:rPr lang="en-US" dirty="0" err="1">
                <a:latin typeface="Abadi" panose="020B0604020104020204" pitchFamily="34" charset="0"/>
              </a:rPr>
              <a:t>fysieke</a:t>
            </a:r>
            <a:r>
              <a:rPr lang="en-US" dirty="0">
                <a:latin typeface="Abadi" panose="020B0604020104020204" pitchFamily="34" charset="0"/>
              </a:rPr>
              <a:t> </a:t>
            </a:r>
            <a:r>
              <a:rPr lang="en-US" dirty="0" err="1">
                <a:latin typeface="Abadi" panose="020B0604020104020204" pitchFamily="34" charset="0"/>
              </a:rPr>
              <a:t>schade</a:t>
            </a:r>
            <a:r>
              <a:rPr lang="en-US" dirty="0">
                <a:latin typeface="Abadi" panose="020B0604020104020204" pitchFamily="34" charset="0"/>
              </a:rPr>
              <a:t> </a:t>
            </a:r>
            <a:r>
              <a:rPr lang="en-US" dirty="0" err="1">
                <a:latin typeface="Abadi" panose="020B0604020104020204" pitchFamily="34" charset="0"/>
              </a:rPr>
              <a:t>veroorzaken</a:t>
            </a:r>
            <a:r>
              <a:rPr lang="en-US" dirty="0">
                <a:latin typeface="Abadi" panose="020B0604020104020204" pitchFamily="34" charset="0"/>
              </a:rPr>
              <a:t> </a:t>
            </a:r>
            <a:r>
              <a:rPr lang="en-US" dirty="0" err="1">
                <a:latin typeface="Abadi" panose="020B0604020104020204" pitchFamily="34" charset="0"/>
              </a:rPr>
              <a:t>bij</a:t>
            </a:r>
            <a:r>
              <a:rPr lang="en-US" dirty="0">
                <a:latin typeface="Abadi" panose="020B0604020104020204" pitchFamily="34" charset="0"/>
              </a:rPr>
              <a:t> </a:t>
            </a:r>
            <a:r>
              <a:rPr lang="en-US" dirty="0" err="1">
                <a:latin typeface="Abadi" panose="020B0604020104020204" pitchFamily="34" charset="0"/>
              </a:rPr>
              <a:t>andere</a:t>
            </a:r>
            <a:r>
              <a:rPr lang="en-US" dirty="0">
                <a:latin typeface="Abadi" panose="020B0604020104020204" pitchFamily="34" charset="0"/>
              </a:rPr>
              <a:t>.</a:t>
            </a:r>
          </a:p>
          <a:p>
            <a:r>
              <a:rPr lang="en-US" dirty="0" err="1">
                <a:latin typeface="Abadi" panose="020B0604020104020204" pitchFamily="34" charset="0"/>
              </a:rPr>
              <a:t>Daarom</a:t>
            </a:r>
            <a:r>
              <a:rPr lang="en-US" dirty="0">
                <a:latin typeface="Abadi" panose="020B0604020104020204" pitchFamily="34" charset="0"/>
              </a:rPr>
              <a:t> </a:t>
            </a:r>
            <a:r>
              <a:rPr lang="en-US" dirty="0" err="1">
                <a:latin typeface="Abadi" panose="020B0604020104020204" pitchFamily="34" charset="0"/>
              </a:rPr>
              <a:t>moet</a:t>
            </a:r>
            <a:r>
              <a:rPr lang="en-US" dirty="0">
                <a:latin typeface="Abadi" panose="020B0604020104020204" pitchFamily="34" charset="0"/>
              </a:rPr>
              <a:t> er op </a:t>
            </a:r>
            <a:r>
              <a:rPr lang="en-US" dirty="0" err="1">
                <a:latin typeface="Abadi" panose="020B0604020104020204" pitchFamily="34" charset="0"/>
              </a:rPr>
              <a:t>landelijk</a:t>
            </a:r>
            <a:r>
              <a:rPr lang="en-US" dirty="0">
                <a:latin typeface="Abadi" panose="020B0604020104020204" pitchFamily="34" charset="0"/>
              </a:rPr>
              <a:t> </a:t>
            </a:r>
            <a:r>
              <a:rPr lang="en-US" dirty="0" err="1">
                <a:latin typeface="Abadi" panose="020B0604020104020204" pitchFamily="34" charset="0"/>
              </a:rPr>
              <a:t>niveau</a:t>
            </a:r>
            <a:r>
              <a:rPr lang="en-US" dirty="0">
                <a:latin typeface="Abadi" panose="020B0604020104020204" pitchFamily="34" charset="0"/>
              </a:rPr>
              <a:t> </a:t>
            </a:r>
            <a:r>
              <a:rPr lang="en-US" dirty="0" err="1">
                <a:latin typeface="Abadi" panose="020B0604020104020204" pitchFamily="34" charset="0"/>
              </a:rPr>
              <a:t>gekeken</a:t>
            </a:r>
            <a:r>
              <a:rPr lang="en-US" dirty="0">
                <a:latin typeface="Abadi" panose="020B0604020104020204" pitchFamily="34" charset="0"/>
              </a:rPr>
              <a:t> </a:t>
            </a:r>
            <a:r>
              <a:rPr lang="en-US" dirty="0" err="1">
                <a:latin typeface="Abadi" panose="020B0604020104020204" pitchFamily="34" charset="0"/>
              </a:rPr>
              <a:t>worden</a:t>
            </a:r>
            <a:r>
              <a:rPr lang="en-US" dirty="0">
                <a:latin typeface="Abadi" panose="020B0604020104020204" pitchFamily="34" charset="0"/>
              </a:rPr>
              <a:t> hoe </a:t>
            </a:r>
            <a:r>
              <a:rPr lang="en-US" dirty="0" err="1">
                <a:latin typeface="Abadi" panose="020B0604020104020204" pitchFamily="34" charset="0"/>
              </a:rPr>
              <a:t>criminaliteit</a:t>
            </a:r>
            <a:r>
              <a:rPr lang="en-US" dirty="0">
                <a:latin typeface="Abadi" panose="020B0604020104020204" pitchFamily="34" charset="0"/>
              </a:rPr>
              <a:t> </a:t>
            </a:r>
            <a:r>
              <a:rPr lang="en-US" dirty="0" err="1">
                <a:latin typeface="Abadi" panose="020B0604020104020204" pitchFamily="34" charset="0"/>
              </a:rPr>
              <a:t>voorkomen</a:t>
            </a:r>
            <a:r>
              <a:rPr lang="en-US" dirty="0">
                <a:latin typeface="Abadi" panose="020B0604020104020204" pitchFamily="34" charset="0"/>
              </a:rPr>
              <a:t> </a:t>
            </a:r>
            <a:r>
              <a:rPr lang="en-US" dirty="0" err="1">
                <a:latin typeface="Abadi" panose="020B0604020104020204" pitchFamily="34" charset="0"/>
              </a:rPr>
              <a:t>en</a:t>
            </a:r>
            <a:r>
              <a:rPr lang="en-US" dirty="0">
                <a:latin typeface="Abadi" panose="020B0604020104020204" pitchFamily="34" charset="0"/>
              </a:rPr>
              <a:t> </a:t>
            </a:r>
            <a:r>
              <a:rPr lang="en-US" dirty="0" err="1">
                <a:latin typeface="Abadi" panose="020B0604020104020204" pitchFamily="34" charset="0"/>
              </a:rPr>
              <a:t>bestreden</a:t>
            </a:r>
            <a:r>
              <a:rPr lang="en-US" dirty="0">
                <a:latin typeface="Abadi" panose="020B0604020104020204" pitchFamily="34" charset="0"/>
              </a:rPr>
              <a:t> </a:t>
            </a:r>
            <a:r>
              <a:rPr lang="en-US" dirty="0" err="1">
                <a:latin typeface="Abadi" panose="020B0604020104020204" pitchFamily="34" charset="0"/>
              </a:rPr>
              <a:t>kan</a:t>
            </a:r>
            <a:r>
              <a:rPr lang="en-US" dirty="0">
                <a:latin typeface="Abadi" panose="020B0604020104020204" pitchFamily="34" charset="0"/>
              </a:rPr>
              <a:t> </a:t>
            </a:r>
            <a:r>
              <a:rPr lang="en-US" dirty="0" err="1">
                <a:latin typeface="Abadi" panose="020B0604020104020204" pitchFamily="34" charset="0"/>
              </a:rPr>
              <a:t>worden</a:t>
            </a:r>
            <a:r>
              <a:rPr lang="en-US" dirty="0">
                <a:latin typeface="Abadi" panose="020B0604020104020204" pitchFamily="34" charset="0"/>
              </a:rPr>
              <a:t>.</a:t>
            </a:r>
          </a:p>
          <a:p>
            <a:r>
              <a:rPr lang="en-US" dirty="0">
                <a:latin typeface="Abadi" panose="020B0604020104020204" pitchFamily="34" charset="0"/>
              </a:rPr>
              <a:t>De </a:t>
            </a:r>
            <a:r>
              <a:rPr lang="en-US" dirty="0" err="1">
                <a:latin typeface="Abadi" panose="020B0604020104020204" pitchFamily="34" charset="0"/>
              </a:rPr>
              <a:t>vraag</a:t>
            </a:r>
            <a:r>
              <a:rPr lang="en-US" dirty="0">
                <a:latin typeface="Abadi" panose="020B0604020104020204" pitchFamily="34" charset="0"/>
              </a:rPr>
              <a:t> is hoe?</a:t>
            </a:r>
          </a:p>
        </p:txBody>
      </p:sp>
      <p:pic>
        <p:nvPicPr>
          <p:cNvPr id="4098" name="Picture 2" descr="Opnieuw ingebroken bij Herstel Friesland - RTV NOF">
            <a:extLst>
              <a:ext uri="{FF2B5EF4-FFF2-40B4-BE49-F238E27FC236}">
                <a16:creationId xmlns:a16="http://schemas.microsoft.com/office/drawing/2014/main" id="{E1A217C7-E90E-7BBB-0949-74F8D836A1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29544" y="1538097"/>
            <a:ext cx="3700462"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2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F282F-F9A0-2E11-02F1-3E4F145BA7BD}"/>
              </a:ext>
            </a:extLst>
          </p:cNvPr>
          <p:cNvSpPr>
            <a:spLocks noGrp="1"/>
          </p:cNvSpPr>
          <p:nvPr>
            <p:ph type="title"/>
          </p:nvPr>
        </p:nvSpPr>
        <p:spPr/>
        <p:txBody>
          <a:bodyPr>
            <a:normAutofit/>
          </a:bodyPr>
          <a:lstStyle/>
          <a:p>
            <a:r>
              <a:rPr lang="nl-NL" sz="3200" dirty="0">
                <a:latin typeface="Abadi" panose="020B0604020104020204" pitchFamily="34" charset="0"/>
              </a:rPr>
              <a:t>Waarom gaan mensen de criminaliteit in?</a:t>
            </a:r>
            <a:br>
              <a:rPr lang="nl-NL" sz="3200" dirty="0">
                <a:latin typeface="Abadi" panose="020B0604020104020204" pitchFamily="34" charset="0"/>
              </a:rPr>
            </a:br>
            <a:r>
              <a:rPr lang="nl-NL" sz="3200" dirty="0">
                <a:latin typeface="Abadi" panose="020B0604020104020204" pitchFamily="34" charset="0"/>
              </a:rPr>
              <a:t>4 theorieën</a:t>
            </a:r>
          </a:p>
        </p:txBody>
      </p:sp>
      <p:sp>
        <p:nvSpPr>
          <p:cNvPr id="3" name="Tijdelijke aanduiding voor inhoud 2">
            <a:extLst>
              <a:ext uri="{FF2B5EF4-FFF2-40B4-BE49-F238E27FC236}">
                <a16:creationId xmlns:a16="http://schemas.microsoft.com/office/drawing/2014/main" id="{DE9FA11C-138B-10C1-3519-6400CB06042B}"/>
              </a:ext>
            </a:extLst>
          </p:cNvPr>
          <p:cNvSpPr>
            <a:spLocks noGrp="1"/>
          </p:cNvSpPr>
          <p:nvPr>
            <p:ph idx="1"/>
          </p:nvPr>
        </p:nvSpPr>
        <p:spPr>
          <a:xfrm>
            <a:off x="913795" y="2076450"/>
            <a:ext cx="5096388" cy="4171950"/>
          </a:xfrm>
        </p:spPr>
        <p:txBody>
          <a:bodyPr>
            <a:normAutofit fontScale="62500" lnSpcReduction="20000"/>
          </a:bodyPr>
          <a:lstStyle/>
          <a:p>
            <a:pPr algn="l">
              <a:buFont typeface="Wingdings" panose="05000000000000000000" pitchFamily="2" charset="2"/>
              <a:buChar char="v"/>
            </a:pPr>
            <a:r>
              <a:rPr lang="nl-NL" sz="2900" b="1" i="0" dirty="0">
                <a:solidFill>
                  <a:schemeClr val="tx1"/>
                </a:solidFill>
                <a:effectLst/>
                <a:latin typeface="Abadi" panose="020B0604020104020204" pitchFamily="34" charset="0"/>
              </a:rPr>
              <a:t>Gelegenheidstheorie: </a:t>
            </a:r>
            <a:endParaRPr lang="nl-NL" sz="2900" b="0" i="0" dirty="0">
              <a:solidFill>
                <a:schemeClr val="tx1"/>
              </a:solidFill>
              <a:effectLst/>
              <a:latin typeface="Abadi" panose="020B0604020104020204" pitchFamily="34" charset="0"/>
            </a:endParaRPr>
          </a:p>
          <a:p>
            <a:pPr marL="36900" indent="0" algn="l">
              <a:buNone/>
            </a:pPr>
            <a:r>
              <a:rPr lang="nl-NL" sz="2900" b="0" i="0" dirty="0">
                <a:solidFill>
                  <a:schemeClr val="tx1"/>
                </a:solidFill>
                <a:effectLst/>
                <a:latin typeface="Abadi" panose="020B0604020104020204" pitchFamily="34" charset="0"/>
              </a:rPr>
              <a:t>Crimineel gedrag is een weloverwogen keuze, waarbij de voordelen hoger zijn dan de nadelen (ook wel rationele keuzetheorie genoemd)</a:t>
            </a:r>
          </a:p>
          <a:p>
            <a:pPr marL="36900" indent="0" algn="l">
              <a:buNone/>
            </a:pPr>
            <a:endParaRPr lang="nl-NL" sz="2900" b="0" i="0" dirty="0">
              <a:solidFill>
                <a:schemeClr val="tx1"/>
              </a:solidFill>
              <a:effectLst/>
              <a:latin typeface="Abadi" panose="020B0604020104020204" pitchFamily="34" charset="0"/>
            </a:endParaRPr>
          </a:p>
          <a:p>
            <a:pPr algn="l">
              <a:buFont typeface="Wingdings" panose="05000000000000000000" pitchFamily="2" charset="2"/>
              <a:buChar char="v"/>
            </a:pPr>
            <a:r>
              <a:rPr lang="nl-NL" sz="2900" b="1" i="0" dirty="0">
                <a:solidFill>
                  <a:schemeClr val="tx1"/>
                </a:solidFill>
                <a:effectLst/>
                <a:latin typeface="Abadi" panose="020B0604020104020204" pitchFamily="34" charset="0"/>
              </a:rPr>
              <a:t>Etiketteringstheorie:</a:t>
            </a:r>
          </a:p>
          <a:p>
            <a:pPr marL="36900" indent="0" algn="l">
              <a:buNone/>
            </a:pPr>
            <a:r>
              <a:rPr lang="nl-NL" sz="2900" b="0" i="0" dirty="0">
                <a:solidFill>
                  <a:schemeClr val="tx1"/>
                </a:solidFill>
                <a:effectLst/>
                <a:latin typeface="Abadi" panose="020B0604020104020204" pitchFamily="34" charset="0"/>
              </a:rPr>
              <a:t>Mensen plakken snel bij elkaar etiketten op, waaronder het ‘crimineel’ etiket. Bijvoorbeeld: er zijn mensen die zich gediscrimineerd voelen en zich dan gaan gedragen naar het ‘crimineel’ dat hen opgeplakt wordt.</a:t>
            </a:r>
          </a:p>
          <a:p>
            <a:endParaRPr lang="nl-NL" dirty="0"/>
          </a:p>
        </p:txBody>
      </p:sp>
      <p:sp>
        <p:nvSpPr>
          <p:cNvPr id="4" name="Tekstvak 3">
            <a:extLst>
              <a:ext uri="{FF2B5EF4-FFF2-40B4-BE49-F238E27FC236}">
                <a16:creationId xmlns:a16="http://schemas.microsoft.com/office/drawing/2014/main" id="{A73E8CBB-4B9C-D057-A1B5-168A8DDAE891}"/>
              </a:ext>
            </a:extLst>
          </p:cNvPr>
          <p:cNvSpPr txBox="1"/>
          <p:nvPr/>
        </p:nvSpPr>
        <p:spPr>
          <a:xfrm>
            <a:off x="6181819" y="1971748"/>
            <a:ext cx="4980373" cy="4247317"/>
          </a:xfrm>
          <a:prstGeom prst="rect">
            <a:avLst/>
          </a:prstGeom>
          <a:noFill/>
        </p:spPr>
        <p:txBody>
          <a:bodyPr wrap="square" rtlCol="0">
            <a:spAutoFit/>
          </a:bodyPr>
          <a:lstStyle/>
          <a:p>
            <a:pPr marL="285750" indent="-285750">
              <a:buFont typeface="Wingdings" panose="05000000000000000000" pitchFamily="2" charset="2"/>
              <a:buChar char="v"/>
            </a:pPr>
            <a:r>
              <a:rPr lang="nl-NL" b="1" i="0" dirty="0">
                <a:solidFill>
                  <a:schemeClr val="tx1"/>
                </a:solidFill>
                <a:effectLst/>
                <a:latin typeface="Abadi" panose="020B0604020104020204" pitchFamily="34" charset="0"/>
              </a:rPr>
              <a:t>Bindingstheorie:</a:t>
            </a:r>
            <a:endParaRPr lang="nl-NL" b="0" i="0" dirty="0">
              <a:solidFill>
                <a:schemeClr val="tx1"/>
              </a:solidFill>
              <a:effectLst/>
              <a:latin typeface="Abadi" panose="020B0604020104020204" pitchFamily="34" charset="0"/>
            </a:endParaRPr>
          </a:p>
          <a:p>
            <a:r>
              <a:rPr lang="nl-NL" dirty="0">
                <a:latin typeface="Abadi" panose="020B0604020104020204" pitchFamily="34" charset="0"/>
              </a:rPr>
              <a:t>B</a:t>
            </a:r>
            <a:r>
              <a:rPr lang="nl-NL" b="0" i="0" dirty="0">
                <a:effectLst/>
                <a:latin typeface="Abadi" panose="020B0604020104020204" pitchFamily="34" charset="0"/>
              </a:rPr>
              <a:t>indingen die mensen hebben in de maatschappij kunnen ertoe leiden dat crimineel gedrag voorkomen wordt. Hoe meer mensen zich verbonden voelen met de samenleving des te meer zullen zij de waarden en normen van de samenleving naleven.</a:t>
            </a:r>
          </a:p>
          <a:p>
            <a:pPr algn="l"/>
            <a:endParaRPr lang="nl-NL" b="0" i="0" dirty="0">
              <a:solidFill>
                <a:schemeClr val="tx1"/>
              </a:solidFill>
              <a:effectLst/>
              <a:latin typeface="Abadi" panose="020B0604020104020204" pitchFamily="34" charset="0"/>
            </a:endParaRPr>
          </a:p>
          <a:p>
            <a:pPr marL="285750" indent="-285750" algn="l">
              <a:buFont typeface="Wingdings" panose="05000000000000000000" pitchFamily="2" charset="2"/>
              <a:buChar char="v"/>
            </a:pPr>
            <a:r>
              <a:rPr lang="nl-NL" b="1" i="0" dirty="0">
                <a:solidFill>
                  <a:schemeClr val="tx1"/>
                </a:solidFill>
                <a:effectLst/>
                <a:latin typeface="Abadi" panose="020B0604020104020204" pitchFamily="34" charset="0"/>
              </a:rPr>
              <a:t>Structureel-</a:t>
            </a:r>
            <a:r>
              <a:rPr lang="nl-NL" b="1" i="0" dirty="0" err="1">
                <a:solidFill>
                  <a:schemeClr val="tx1"/>
                </a:solidFill>
                <a:effectLst/>
                <a:latin typeface="Abadi" panose="020B0604020104020204" pitchFamily="34" charset="0"/>
              </a:rPr>
              <a:t>deviantie</a:t>
            </a:r>
            <a:r>
              <a:rPr lang="nl-NL" b="1" i="0" dirty="0">
                <a:solidFill>
                  <a:schemeClr val="tx1"/>
                </a:solidFill>
                <a:effectLst/>
                <a:latin typeface="Abadi" panose="020B0604020104020204" pitchFamily="34" charset="0"/>
              </a:rPr>
              <a:t> theorie:</a:t>
            </a:r>
            <a:endParaRPr lang="nl-NL" b="0" i="0" dirty="0">
              <a:solidFill>
                <a:schemeClr val="tx1"/>
              </a:solidFill>
              <a:effectLst/>
              <a:latin typeface="Abadi" panose="020B0604020104020204" pitchFamily="34" charset="0"/>
            </a:endParaRPr>
          </a:p>
          <a:p>
            <a:pPr algn="l"/>
            <a:r>
              <a:rPr lang="nl-NL" dirty="0">
                <a:latin typeface="Abadi" panose="020B0604020104020204" pitchFamily="34" charset="0"/>
              </a:rPr>
              <a:t>D</a:t>
            </a:r>
            <a:r>
              <a:rPr lang="nl-NL" b="0" i="0" dirty="0">
                <a:solidFill>
                  <a:schemeClr val="tx1"/>
                </a:solidFill>
                <a:effectLst/>
                <a:latin typeface="Abadi" panose="020B0604020104020204" pitchFamily="34" charset="0"/>
              </a:rPr>
              <a:t>eze theorie veronderstelt dat de structuren in de samenleving zo zijn dat de machtigen, de rijken in het voordeel zijn en dat de armere mensen </a:t>
            </a:r>
            <a:r>
              <a:rPr lang="nl-NL" b="0" i="0" dirty="0" err="1">
                <a:solidFill>
                  <a:schemeClr val="tx1"/>
                </a:solidFill>
                <a:effectLst/>
                <a:latin typeface="Abadi" panose="020B0604020104020204" pitchFamily="34" charset="0"/>
              </a:rPr>
              <a:t>mensen</a:t>
            </a:r>
            <a:r>
              <a:rPr lang="nl-NL" b="0" i="0" dirty="0">
                <a:solidFill>
                  <a:schemeClr val="tx1"/>
                </a:solidFill>
                <a:effectLst/>
                <a:latin typeface="Abadi" panose="020B0604020104020204" pitchFamily="34" charset="0"/>
              </a:rPr>
              <a:t> ‘</a:t>
            </a:r>
            <a:r>
              <a:rPr lang="nl-NL" dirty="0">
                <a:latin typeface="Abadi" panose="020B0604020104020204" pitchFamily="34" charset="0"/>
              </a:rPr>
              <a:t>niet anders kunnen’ dan zich verzetten tegen deze structuren. </a:t>
            </a:r>
            <a:endParaRPr lang="nl-NL" b="0" i="0" dirty="0">
              <a:solidFill>
                <a:schemeClr val="tx1"/>
              </a:solidFill>
              <a:effectLst/>
              <a:latin typeface="Abadi" panose="020B0604020104020204" pitchFamily="34" charset="0"/>
            </a:endParaRPr>
          </a:p>
          <a:p>
            <a:endParaRPr lang="nl-NL" dirty="0"/>
          </a:p>
        </p:txBody>
      </p:sp>
    </p:spTree>
    <p:extLst>
      <p:ext uri="{BB962C8B-B14F-4D97-AF65-F5344CB8AC3E}">
        <p14:creationId xmlns:p14="http://schemas.microsoft.com/office/powerpoint/2010/main" val="309139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FF9AB-8A63-24D6-5D00-FE69C1C51259}"/>
              </a:ext>
            </a:extLst>
          </p:cNvPr>
          <p:cNvSpPr>
            <a:spLocks noGrp="1"/>
          </p:cNvSpPr>
          <p:nvPr>
            <p:ph type="title"/>
          </p:nvPr>
        </p:nvSpPr>
        <p:spPr>
          <a:xfrm>
            <a:off x="913795" y="609600"/>
            <a:ext cx="10353762" cy="1261872"/>
          </a:xfrm>
        </p:spPr>
        <p:txBody>
          <a:bodyPr anchor="ctr">
            <a:normAutofit/>
          </a:bodyPr>
          <a:lstStyle/>
          <a:p>
            <a:r>
              <a:rPr lang="nl-NL" dirty="0">
                <a:latin typeface="Abadi" panose="020B0604020104020204" pitchFamily="34" charset="0"/>
              </a:rPr>
              <a:t>Toneel-tijd</a:t>
            </a:r>
          </a:p>
        </p:txBody>
      </p:sp>
      <p:sp>
        <p:nvSpPr>
          <p:cNvPr id="3" name="Tijdelijke aanduiding voor inhoud 2">
            <a:extLst>
              <a:ext uri="{FF2B5EF4-FFF2-40B4-BE49-F238E27FC236}">
                <a16:creationId xmlns:a16="http://schemas.microsoft.com/office/drawing/2014/main" id="{7B543FA8-ED28-DD67-B5E5-F520F9523147}"/>
              </a:ext>
            </a:extLst>
          </p:cNvPr>
          <p:cNvSpPr>
            <a:spLocks noGrp="1"/>
          </p:cNvSpPr>
          <p:nvPr>
            <p:ph sz="half" idx="1"/>
          </p:nvPr>
        </p:nvSpPr>
        <p:spPr>
          <a:xfrm>
            <a:off x="913795" y="2076450"/>
            <a:ext cx="4856841" cy="3622671"/>
          </a:xfrm>
        </p:spPr>
        <p:txBody>
          <a:bodyPr anchor="t">
            <a:normAutofit/>
          </a:bodyPr>
          <a:lstStyle/>
          <a:p>
            <a:pPr>
              <a:lnSpc>
                <a:spcPct val="100000"/>
              </a:lnSpc>
            </a:pPr>
            <a:r>
              <a:rPr lang="nl-NL" sz="2000" dirty="0">
                <a:latin typeface="Abadi" panose="020B0604020104020204" pitchFamily="34" charset="0"/>
              </a:rPr>
              <a:t>Verdeel de klas in 4 groepen</a:t>
            </a:r>
          </a:p>
          <a:p>
            <a:pPr>
              <a:lnSpc>
                <a:spcPct val="100000"/>
              </a:lnSpc>
            </a:pPr>
            <a:r>
              <a:rPr lang="nl-NL" sz="2000" dirty="0">
                <a:latin typeface="Abadi" panose="020B0604020104020204" pitchFamily="34" charset="0"/>
              </a:rPr>
              <a:t>Elke groep krijgt een criminaliteitstheorie toegewezen van de docent.</a:t>
            </a:r>
          </a:p>
          <a:p>
            <a:pPr>
              <a:lnSpc>
                <a:spcPct val="100000"/>
              </a:lnSpc>
            </a:pPr>
            <a:r>
              <a:rPr lang="nl-NL" sz="2000" dirty="0">
                <a:latin typeface="Abadi" panose="020B0604020104020204" pitchFamily="34" charset="0"/>
              </a:rPr>
              <a:t>Je krijgt 10 minuten om een kort toneelstukje voor te bereiden waarin de theorie duidelijk wordt.</a:t>
            </a:r>
          </a:p>
          <a:p>
            <a:pPr>
              <a:lnSpc>
                <a:spcPct val="100000"/>
              </a:lnSpc>
            </a:pPr>
            <a:r>
              <a:rPr lang="nl-NL" sz="2000" dirty="0">
                <a:latin typeface="Abadi" panose="020B0604020104020204" pitchFamily="34" charset="0"/>
              </a:rPr>
              <a:t>Ieder groepje voert het toneelstuk voor aan de klas en de rest  moet raden om welke theorie het gaat</a:t>
            </a:r>
          </a:p>
        </p:txBody>
      </p:sp>
      <p:pic>
        <p:nvPicPr>
          <p:cNvPr id="5122" name="Picture 2" descr="Toneel spelen bij het Nationale theater">
            <a:extLst>
              <a:ext uri="{FF2B5EF4-FFF2-40B4-BE49-F238E27FC236}">
                <a16:creationId xmlns:a16="http://schemas.microsoft.com/office/drawing/2014/main" id="{B42BC771-48F0-A6D1-21B4-8B0B626CB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13" r="14852" b="-2"/>
          <a:stretch/>
        </p:blipFill>
        <p:spPr bwMode="auto">
          <a:xfrm>
            <a:off x="6410716" y="2076451"/>
            <a:ext cx="4856841" cy="3622672"/>
          </a:xfrm>
          <a:prstGeom prst="rect">
            <a:avLst/>
          </a:prstGeom>
          <a:solidFill>
            <a:srgbClr val="FFFFFF"/>
          </a:solidFill>
        </p:spPr>
      </p:pic>
    </p:spTree>
    <p:extLst>
      <p:ext uri="{BB962C8B-B14F-4D97-AF65-F5344CB8AC3E}">
        <p14:creationId xmlns:p14="http://schemas.microsoft.com/office/powerpoint/2010/main" val="280306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F21F45-B0FF-B0D9-3AED-4A2F104BA85F}"/>
              </a:ext>
            </a:extLst>
          </p:cNvPr>
          <p:cNvSpPr>
            <a:spLocks noGrp="1"/>
          </p:cNvSpPr>
          <p:nvPr>
            <p:ph type="title"/>
          </p:nvPr>
        </p:nvSpPr>
        <p:spPr>
          <a:xfrm>
            <a:off x="913795" y="609600"/>
            <a:ext cx="10353762" cy="1257300"/>
          </a:xfrm>
        </p:spPr>
        <p:txBody>
          <a:bodyPr>
            <a:normAutofit/>
          </a:bodyPr>
          <a:lstStyle/>
          <a:p>
            <a:r>
              <a:rPr lang="en-US" dirty="0" err="1">
                <a:latin typeface="Abadi" panose="020B0604020104020204" pitchFamily="34" charset="0"/>
              </a:rPr>
              <a:t>Jeugdcriminaliteit</a:t>
            </a:r>
            <a:r>
              <a:rPr lang="en-US" dirty="0">
                <a:latin typeface="Abadi" panose="020B0604020104020204" pitchFamily="34" charset="0"/>
              </a:rPr>
              <a:t> in Nederland</a:t>
            </a:r>
            <a:br>
              <a:rPr lang="en-US" dirty="0">
                <a:latin typeface="Abadi" panose="020B0604020104020204" pitchFamily="34" charset="0"/>
              </a:rPr>
            </a:br>
            <a:r>
              <a:rPr lang="en-US" sz="2000" dirty="0" err="1">
                <a:latin typeface="Abadi" panose="020B0604020104020204" pitchFamily="34" charset="0"/>
              </a:rPr>
              <a:t>Welke</a:t>
            </a:r>
            <a:r>
              <a:rPr lang="en-US" sz="2000" dirty="0">
                <a:latin typeface="Abadi" panose="020B0604020104020204" pitchFamily="34" charset="0"/>
              </a:rPr>
              <a:t> van de 4 </a:t>
            </a:r>
            <a:r>
              <a:rPr lang="en-US" sz="2000" dirty="0" err="1">
                <a:latin typeface="Abadi" panose="020B0604020104020204" pitchFamily="34" charset="0"/>
              </a:rPr>
              <a:t>theorieën</a:t>
            </a:r>
            <a:r>
              <a:rPr lang="en-US" sz="2000" dirty="0">
                <a:latin typeface="Abadi" panose="020B0604020104020204" pitchFamily="34" charset="0"/>
              </a:rPr>
              <a:t> </a:t>
            </a:r>
            <a:r>
              <a:rPr lang="en-US" sz="2000" dirty="0" err="1">
                <a:latin typeface="Abadi" panose="020B0604020104020204" pitchFamily="34" charset="0"/>
              </a:rPr>
              <a:t>zie</a:t>
            </a:r>
            <a:r>
              <a:rPr lang="en-US" sz="2000" dirty="0">
                <a:latin typeface="Abadi" panose="020B0604020104020204" pitchFamily="34" charset="0"/>
              </a:rPr>
              <a:t> je </a:t>
            </a:r>
            <a:r>
              <a:rPr lang="en-US" sz="2000" dirty="0" err="1">
                <a:latin typeface="Abadi" panose="020B0604020104020204" pitchFamily="34" charset="0"/>
              </a:rPr>
              <a:t>terug</a:t>
            </a:r>
            <a:r>
              <a:rPr lang="en-US" sz="2000" dirty="0">
                <a:latin typeface="Abadi" panose="020B0604020104020204" pitchFamily="34" charset="0"/>
              </a:rPr>
              <a:t> in het </a:t>
            </a:r>
            <a:r>
              <a:rPr lang="en-US" sz="2000" dirty="0" err="1">
                <a:latin typeface="Abadi" panose="020B0604020104020204" pitchFamily="34" charset="0"/>
              </a:rPr>
              <a:t>filmpje</a:t>
            </a:r>
            <a:r>
              <a:rPr lang="en-US" sz="2000" dirty="0">
                <a:latin typeface="Abadi" panose="020B0604020104020204" pitchFamily="34" charset="0"/>
              </a:rPr>
              <a:t>?</a:t>
            </a:r>
          </a:p>
        </p:txBody>
      </p:sp>
      <p:pic>
        <p:nvPicPr>
          <p:cNvPr id="1026" name="Picture 2" descr="In gesprek met jongens uit de Top 600 | AJOUAD EN DE TOP 600 #2 - YouTube">
            <a:extLst>
              <a:ext uri="{FF2B5EF4-FFF2-40B4-BE49-F238E27FC236}">
                <a16:creationId xmlns:a16="http://schemas.microsoft.com/office/drawing/2014/main" id="{B6144BB6-D039-31DA-B8AF-10BC35F7E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627" y="2404647"/>
            <a:ext cx="7023652" cy="395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71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798_TF55705232" id="{677B9A35-A4E3-4DCD-BB0E-8D229965CE55}" vid="{4552F15C-8A0B-49F5-BE54-E21A42A597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{A19B5707-5A39-47CF-83C2-FF28E40BBFDD}tf55705232_win32</Template>
  <TotalTime>25735</TotalTime>
  <Words>442</Words>
  <Application>Microsoft Office PowerPoint</Application>
  <PresentationFormat>Breedbeeld</PresentationFormat>
  <Paragraphs>69</Paragraphs>
  <Slides>9</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vt:i4>
      </vt:variant>
    </vt:vector>
  </HeadingPairs>
  <TitlesOfParts>
    <vt:vector size="17" baseType="lpstr">
      <vt:lpstr>Abadi</vt:lpstr>
      <vt:lpstr>Arial</vt:lpstr>
      <vt:lpstr>Calibri</vt:lpstr>
      <vt:lpstr>Goudy Old Style</vt:lpstr>
      <vt:lpstr>inherit</vt:lpstr>
      <vt:lpstr>Wingdings</vt:lpstr>
      <vt:lpstr>Wingdings 2</vt:lpstr>
      <vt:lpstr>SlateVTI</vt:lpstr>
      <vt:lpstr>Burgerschap: Criminaliteit</vt:lpstr>
      <vt:lpstr>De economische-juridische-politieke dimensie </vt:lpstr>
      <vt:lpstr>Wat is criminaliteit? </vt:lpstr>
      <vt:lpstr>Rechtsregels veranderen  in de tijd</vt:lpstr>
      <vt:lpstr>Rechtsregels verschillen per plaats/land </vt:lpstr>
      <vt:lpstr>Criminaliteit is een maatschappelijk probleem</vt:lpstr>
      <vt:lpstr>Waarom gaan mensen de criminaliteit in? 4 theorieën</vt:lpstr>
      <vt:lpstr>Toneel-tijd</vt:lpstr>
      <vt:lpstr>Jeugdcriminaliteit in Nederland Welke van de 4 theorieën zie je terug in het filmpje?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Burgerschap: Criminaliteit</dc:title>
  <dc:creator>Anne-May Smits</dc:creator>
  <cp:lastModifiedBy>Anne-May Smits</cp:lastModifiedBy>
  <cp:revision>3</cp:revision>
  <dcterms:created xsi:type="dcterms:W3CDTF">2022-12-23T10:17:57Z</dcterms:created>
  <dcterms:modified xsi:type="dcterms:W3CDTF">2023-01-10T07:50:30Z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